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sldIdLst>
    <p:sldId id="256" r:id="rId2"/>
    <p:sldId id="271" r:id="rId3"/>
    <p:sldId id="264" r:id="rId4"/>
    <p:sldId id="275" r:id="rId5"/>
    <p:sldId id="287" r:id="rId6"/>
    <p:sldId id="265" r:id="rId7"/>
    <p:sldId id="273" r:id="rId8"/>
    <p:sldId id="274" r:id="rId9"/>
    <p:sldId id="277" r:id="rId10"/>
    <p:sldId id="276" r:id="rId11"/>
    <p:sldId id="266" r:id="rId12"/>
    <p:sldId id="278" r:id="rId13"/>
    <p:sldId id="282" r:id="rId14"/>
    <p:sldId id="279" r:id="rId15"/>
    <p:sldId id="267" r:id="rId16"/>
    <p:sldId id="280" r:id="rId17"/>
    <p:sldId id="281" r:id="rId18"/>
    <p:sldId id="283" r:id="rId19"/>
    <p:sldId id="284" r:id="rId20"/>
    <p:sldId id="293" r:id="rId21"/>
    <p:sldId id="268" r:id="rId22"/>
    <p:sldId id="285" r:id="rId23"/>
    <p:sldId id="269" r:id="rId24"/>
    <p:sldId id="286" r:id="rId25"/>
    <p:sldId id="270" r:id="rId26"/>
    <p:sldId id="295" r:id="rId27"/>
    <p:sldId id="294" r:id="rId28"/>
    <p:sldId id="290" r:id="rId29"/>
    <p:sldId id="292" r:id="rId30"/>
    <p:sldId id="28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4" autoAdjust="0"/>
    <p:restoredTop sz="74329" autoAdjust="0"/>
  </p:normalViewPr>
  <p:slideViewPr>
    <p:cSldViewPr snapToGrid="0">
      <p:cViewPr varScale="1">
        <p:scale>
          <a:sx n="59" d="100"/>
          <a:sy n="59" d="100"/>
        </p:scale>
        <p:origin x="114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6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1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145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7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9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0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8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7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3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8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4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4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0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E63E3EC8-0B56-4BC6-90D3-41A38B3A2DD9}" type="datetimeFigureOut">
              <a:rPr lang="en-US" smtClean="0"/>
              <a:t>3/29/2014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0167E3C-A39F-4510-AE2B-0C0E93E8D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6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chemeClr val="tx1"/>
                    </a:gs>
                    <a:gs pos="85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</a:rPr>
              <a:t>Forget the Backups</a:t>
            </a:r>
            <a:endParaRPr lang="en-US" dirty="0">
              <a:gradFill flip="none" rotWithShape="1">
                <a:gsLst>
                  <a:gs pos="0">
                    <a:schemeClr val="tx1"/>
                  </a:gs>
                  <a:gs pos="85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Prevent Recovery Amnesia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Demo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Log 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Growth </a:t>
            </a:r>
            <a:endParaRPr lang="en-US" dirty="0">
              <a:solidFill>
                <a:schemeClr val="tx1">
                  <a:lumMod val="93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Free space</a:t>
            </a:r>
          </a:p>
        </p:txBody>
      </p:sp>
    </p:spTree>
    <p:extLst>
      <p:ext uri="{BB962C8B-B14F-4D97-AF65-F5344CB8AC3E}">
        <p14:creationId xmlns:p14="http://schemas.microsoft.com/office/powerpoint/2010/main" val="43000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chemeClr val="tx1"/>
                    </a:gs>
                    <a:gs pos="85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</a:rPr>
              <a:t>Backup Scope</a:t>
            </a:r>
            <a:endParaRPr lang="en-US" dirty="0">
              <a:gradFill flip="none" rotWithShape="1">
                <a:gsLst>
                  <a:gs pos="0">
                    <a:schemeClr val="tx1"/>
                  </a:gs>
                  <a:gs pos="85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0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Database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Entire database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Includes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Schema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Data contents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Transaction log to restore from scratch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Simplest way to restore</a:t>
            </a:r>
          </a:p>
          <a:p>
            <a:pPr lvl="2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Lot of disk space</a:t>
            </a:r>
          </a:p>
          <a:p>
            <a:pPr lvl="2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Lot of time</a:t>
            </a:r>
          </a:p>
        </p:txBody>
      </p:sp>
    </p:spTree>
    <p:extLst>
      <p:ext uri="{BB962C8B-B14F-4D97-AF65-F5344CB8AC3E}">
        <p14:creationId xmlns:p14="http://schemas.microsoft.com/office/powerpoint/2010/main" val="245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Partial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Alternative to database backups for VLDB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Good for read-only data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Includes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Primary filegroup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All read/write filegroups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Specified read-only filegroups</a:t>
            </a:r>
          </a:p>
        </p:txBody>
      </p:sp>
    </p:spTree>
    <p:extLst>
      <p:ext uri="{BB962C8B-B14F-4D97-AF65-F5344CB8AC3E}">
        <p14:creationId xmlns:p14="http://schemas.microsoft.com/office/powerpoint/2010/main" val="293433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File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Individual files and/r filegroups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Compliment partial backups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Usually included in complex backup models</a:t>
            </a:r>
          </a:p>
        </p:txBody>
      </p:sp>
    </p:spTree>
    <p:extLst>
      <p:ext uri="{BB962C8B-B14F-4D97-AF65-F5344CB8AC3E}">
        <p14:creationId xmlns:p14="http://schemas.microsoft.com/office/powerpoint/2010/main" val="146877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chemeClr val="tx1"/>
                    </a:gs>
                    <a:gs pos="85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</a:rPr>
              <a:t>Backup Types</a:t>
            </a:r>
            <a:endParaRPr lang="en-US" dirty="0">
              <a:gradFill flip="none" rotWithShape="1">
                <a:gsLst>
                  <a:gs pos="0">
                    <a:schemeClr val="tx1"/>
                  </a:gs>
                  <a:gs pos="85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89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Full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All data within the backup scope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Entire contents of files and filegroups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Does not truncate transaction log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Simple recovery model only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Base for other backup types</a:t>
            </a:r>
          </a:p>
        </p:txBody>
      </p:sp>
    </p:spTree>
    <p:extLst>
      <p:ext uri="{BB962C8B-B14F-4D97-AF65-F5344CB8AC3E}">
        <p14:creationId xmlns:p14="http://schemas.microsoft.com/office/powerpoint/2010/main" val="149223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Differential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Only what changed since last full backup</a:t>
            </a:r>
            <a:endParaRPr lang="en-US" dirty="0">
              <a:solidFill>
                <a:schemeClr val="tx1">
                  <a:lumMod val="93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Faster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Must restore full backup first</a:t>
            </a:r>
          </a:p>
        </p:txBody>
      </p:sp>
    </p:spTree>
    <p:extLst>
      <p:ext uri="{BB962C8B-B14F-4D97-AF65-F5344CB8AC3E}">
        <p14:creationId xmlns:p14="http://schemas.microsoft.com/office/powerpoint/2010/main" val="347974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Log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Transaction log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Must have full backup first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Not an option with simple recovery mode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Truncates log by writing committed transaction to disk</a:t>
            </a:r>
          </a:p>
        </p:txBody>
      </p:sp>
    </p:spTree>
    <p:extLst>
      <p:ext uri="{BB962C8B-B14F-4D97-AF65-F5344CB8AC3E}">
        <p14:creationId xmlns:p14="http://schemas.microsoft.com/office/powerpoint/2010/main" val="33963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Tail Log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Captures log records not yet backed up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Keeps log chain intact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Required to recover to latest point in time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Not all scenarios require</a:t>
            </a:r>
          </a:p>
        </p:txBody>
      </p:sp>
    </p:spTree>
    <p:extLst>
      <p:ext uri="{BB962C8B-B14F-4D97-AF65-F5344CB8AC3E}">
        <p14:creationId xmlns:p14="http://schemas.microsoft.com/office/powerpoint/2010/main" val="46183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0"/>
            <a:ext cx="10287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388" y="939800"/>
            <a:ext cx="2895023" cy="1315014"/>
          </a:xfrm>
          <a:prstGeom prst="rect">
            <a:avLst/>
          </a:prstGeom>
        </p:spPr>
      </p:pic>
      <p:pic>
        <p:nvPicPr>
          <p:cNvPr id="6" name="Picture 2" descr="PASS D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431" y="3194614"/>
            <a:ext cx="2222936" cy="107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sqlsaturday.com/images/sqlsat233_we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949" y="5208834"/>
            <a:ext cx="224790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104900" y="6083300"/>
            <a:ext cx="81280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92449" y="6083300"/>
            <a:ext cx="81280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6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Demo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Restore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Point in time</a:t>
            </a:r>
          </a:p>
        </p:txBody>
      </p:sp>
    </p:spTree>
    <p:extLst>
      <p:ext uri="{BB962C8B-B14F-4D97-AF65-F5344CB8AC3E}">
        <p14:creationId xmlns:p14="http://schemas.microsoft.com/office/powerpoint/2010/main" val="127149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chemeClr val="tx1"/>
                    </a:gs>
                    <a:gs pos="85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</a:rPr>
              <a:t>Compression</a:t>
            </a:r>
            <a:endParaRPr lang="en-US" dirty="0">
              <a:gradFill flip="none" rotWithShape="1">
                <a:gsLst>
                  <a:gs pos="0">
                    <a:schemeClr val="tx1"/>
                  </a:gs>
                  <a:gs pos="85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56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Compression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Saves space &amp; I/O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Heavy impact on CPU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Set at server level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Time of backup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Compression ratio</a:t>
            </a:r>
          </a:p>
          <a:p>
            <a:pPr lvl="1"/>
            <a:r>
              <a:rPr lang="en-US" dirty="0" err="1" smtClean="0">
                <a:solidFill>
                  <a:schemeClr val="tx1">
                    <a:lumMod val="93000"/>
                  </a:schemeClr>
                </a:solidFill>
              </a:rPr>
              <a:t>Msdb.dbo.backupset</a:t>
            </a:r>
            <a:endParaRPr lang="en-US" dirty="0" smtClean="0">
              <a:solidFill>
                <a:schemeClr val="tx1">
                  <a:lumMod val="93000"/>
                </a:schemeClr>
              </a:solidFill>
            </a:endParaRPr>
          </a:p>
          <a:p>
            <a:pPr lvl="1"/>
            <a:r>
              <a:rPr lang="en-US" dirty="0" err="1" smtClean="0">
                <a:solidFill>
                  <a:schemeClr val="tx1">
                    <a:lumMod val="93000"/>
                  </a:schemeClr>
                </a:solidFill>
              </a:rPr>
              <a:t>Backup_size</a:t>
            </a:r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 / </a:t>
            </a:r>
            <a:r>
              <a:rPr lang="en-US" dirty="0" err="1" smtClean="0">
                <a:solidFill>
                  <a:schemeClr val="tx1">
                    <a:lumMod val="93000"/>
                  </a:schemeClr>
                </a:solidFill>
              </a:rPr>
              <a:t>compressed_backup_size</a:t>
            </a:r>
            <a:endParaRPr lang="en-US" dirty="0" smtClean="0">
              <a:solidFill>
                <a:schemeClr val="tx1">
                  <a:lumMod val="93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9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chemeClr val="tx1"/>
                    </a:gs>
                    <a:gs pos="85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</a:rPr>
              <a:t>Encryption</a:t>
            </a:r>
            <a:endParaRPr lang="en-US" dirty="0">
              <a:gradFill flip="none" rotWithShape="1">
                <a:gsLst>
                  <a:gs pos="0">
                    <a:schemeClr val="tx1"/>
                  </a:gs>
                  <a:gs pos="85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76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Encryption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New for SQL 2014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Encrypt while backing up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Requires database master key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Certificate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Asymmetric key (EKM only)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If using TDE 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Use different certificates &amp; keys to increase security</a:t>
            </a:r>
          </a:p>
        </p:txBody>
      </p:sp>
    </p:spTree>
    <p:extLst>
      <p:ext uri="{BB962C8B-B14F-4D97-AF65-F5344CB8AC3E}">
        <p14:creationId xmlns:p14="http://schemas.microsoft.com/office/powerpoint/2010/main" val="332149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chemeClr val="tx1"/>
                    </a:gs>
                    <a:gs pos="85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</a:rPr>
              <a:t>More for 2014</a:t>
            </a:r>
            <a:endParaRPr lang="en-US" dirty="0">
              <a:gradFill flip="none" rotWithShape="1">
                <a:gsLst>
                  <a:gs pos="0">
                    <a:schemeClr val="tx1"/>
                  </a:gs>
                  <a:gs pos="85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75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New Backup Features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SQL Server Backup to URL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SQL 2012 SP1 CU2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T-SQL, PowerShell, SMO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2014 adds SSMS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SQL Server managed Backup to Windows Azure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Database or Instance level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Recommended for SQL Server instance on Azure VMs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Encryption for Backups</a:t>
            </a:r>
          </a:p>
        </p:txBody>
      </p:sp>
    </p:spTree>
    <p:extLst>
      <p:ext uri="{BB962C8B-B14F-4D97-AF65-F5344CB8AC3E}">
        <p14:creationId xmlns:p14="http://schemas.microsoft.com/office/powerpoint/2010/main" val="19470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chemeClr val="tx1"/>
                    </a:gs>
                    <a:gs pos="85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</a:rPr>
              <a:t>Backup Myths</a:t>
            </a:r>
            <a:endParaRPr lang="en-US" dirty="0">
              <a:gradFill flip="none" rotWithShape="1">
                <a:gsLst>
                  <a:gs pos="0">
                    <a:schemeClr val="tx1"/>
                  </a:gs>
                  <a:gs pos="85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62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Myths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Backup operations cause blocking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Concurrent transaction backup can’t be done when full/differential in progress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Backups always test page checksums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Backups read through the buffer pool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Full or differential backups clear the log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Backups perform consistency checks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If the backup works, so will the restore</a:t>
            </a:r>
          </a:p>
        </p:txBody>
      </p:sp>
    </p:spTree>
    <p:extLst>
      <p:ext uri="{BB962C8B-B14F-4D97-AF65-F5344CB8AC3E}">
        <p14:creationId xmlns:p14="http://schemas.microsoft.com/office/powerpoint/2010/main" val="422065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Myths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Tail of log backups are always possible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Use snapshots instead of backups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Log backups are the size of the log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Cannot backup a corrupt database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Log backups always clear the log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No need to backup the system databases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Always plan a good backup strategy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Always plan a good recovery strategy!</a:t>
            </a:r>
          </a:p>
        </p:txBody>
      </p:sp>
    </p:spTree>
    <p:extLst>
      <p:ext uri="{BB962C8B-B14F-4D97-AF65-F5344CB8AC3E}">
        <p14:creationId xmlns:p14="http://schemas.microsoft.com/office/powerpoint/2010/main" val="332471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43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chemeClr val="tx1"/>
                    </a:gs>
                    <a:gs pos="85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</a:rPr>
              <a:t>Recovery Strategy</a:t>
            </a:r>
            <a:endParaRPr lang="en-US" dirty="0">
              <a:gradFill flip="none" rotWithShape="1">
                <a:gsLst>
                  <a:gs pos="0">
                    <a:schemeClr val="tx1"/>
                  </a:gs>
                  <a:gs pos="85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9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chemeClr val="tx1"/>
                    </a:gs>
                    <a:gs pos="85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</a:rPr>
              <a:t>Contact Info</a:t>
            </a:r>
            <a:endParaRPr lang="en-US" dirty="0">
              <a:gradFill flip="none" rotWithShape="1">
                <a:gsLst>
                  <a:gs pos="0">
                    <a:schemeClr val="tx1"/>
                  </a:gs>
                  <a:gs pos="85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Keep In Touch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09799" y="1379800"/>
            <a:ext cx="7465200" cy="23145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@CBELLDBA</a:t>
            </a:r>
          </a:p>
          <a:p>
            <a:pPr algn="ctr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chris@WaterOxConsulting.com</a:t>
            </a:r>
          </a:p>
          <a:p>
            <a:pPr algn="ctr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www.WaterOxConsulting.com</a:t>
            </a:r>
          </a:p>
          <a:p>
            <a:pPr algn="ctr"/>
            <a:endParaRPr lang="en-US" dirty="0" smtClean="0">
              <a:solidFill>
                <a:schemeClr val="tx1">
                  <a:lumMod val="93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05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Recovery Strategy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Backups are worthless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If can’t restore to meet business requirements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Most critical of DBA duties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Practice, practice, practice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Practice different scenarios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Point in time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Corrupt page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Don’t forget the Keys!</a:t>
            </a:r>
            <a:endParaRPr lang="en-US" dirty="0">
              <a:solidFill>
                <a:schemeClr val="tx1">
                  <a:lumMod val="93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41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Keys &amp; Offsite Storage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Backup certificates and keys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First thing done on any server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If lost, data could be too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Keys to backup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Service master key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Database master key</a:t>
            </a:r>
          </a:p>
          <a:p>
            <a:pPr lvl="1"/>
            <a:r>
              <a:rPr lang="en-US" dirty="0">
                <a:solidFill>
                  <a:schemeClr val="tx1">
                    <a:lumMod val="93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ertificates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Offsite storage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Necessary evil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Mitigate the risks</a:t>
            </a:r>
            <a:endParaRPr lang="en-US" dirty="0">
              <a:solidFill>
                <a:schemeClr val="tx1">
                  <a:lumMod val="93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62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chemeClr val="tx1"/>
                    </a:gs>
                    <a:gs pos="85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</a:rPr>
              <a:t>Backup Models</a:t>
            </a:r>
            <a:endParaRPr lang="en-US" dirty="0">
              <a:gradFill flip="none" rotWithShape="1">
                <a:gsLst>
                  <a:gs pos="0">
                    <a:schemeClr val="tx1"/>
                  </a:gs>
                  <a:gs pos="85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12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Simple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No log backup</a:t>
            </a:r>
          </a:p>
          <a:p>
            <a:pPr lvl="1"/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Auto reclaims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Changes since most recent backup unprotected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Only recover to end of backup</a:t>
            </a:r>
            <a:endParaRPr lang="en-US" dirty="0">
              <a:solidFill>
                <a:schemeClr val="tx1">
                  <a:lumMod val="93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0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Full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Requires log backups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No work lost due to lost or damaged data file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Restore to a arbitrary point in time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Normally no loss of data, but slight risk</a:t>
            </a:r>
          </a:p>
          <a:p>
            <a:endParaRPr lang="en-US" dirty="0">
              <a:solidFill>
                <a:schemeClr val="tx1">
                  <a:lumMod val="93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2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1500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rPr>
              <a:t>Bulk Logged</a:t>
            </a:r>
            <a:endParaRPr lang="en-US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15000">
                    <a:schemeClr val="bg1">
                      <a:lumMod val="13000"/>
                      <a:lumOff val="87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Special purpose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Reduce log space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No point in time recovery supported</a:t>
            </a:r>
          </a:p>
          <a:p>
            <a:r>
              <a:rPr lang="en-US" dirty="0" smtClean="0">
                <a:solidFill>
                  <a:schemeClr val="tx1">
                    <a:lumMod val="93000"/>
                  </a:schemeClr>
                </a:solidFill>
              </a:rPr>
              <a:t>Temporary use for bulk operations</a:t>
            </a:r>
            <a:endParaRPr lang="en-US" dirty="0">
              <a:solidFill>
                <a:schemeClr val="tx1">
                  <a:lumMod val="93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10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1732</TotalTime>
  <Words>519</Words>
  <Application>Microsoft Office PowerPoint</Application>
  <PresentationFormat>Widescreen</PresentationFormat>
  <Paragraphs>139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Corbel</vt:lpstr>
      <vt:lpstr>Depth</vt:lpstr>
      <vt:lpstr>Forget the Backups</vt:lpstr>
      <vt:lpstr>PowerPoint Presentation</vt:lpstr>
      <vt:lpstr>Recovery Strategy</vt:lpstr>
      <vt:lpstr>Recovery Strategy</vt:lpstr>
      <vt:lpstr>Keys &amp; Offsite Storage</vt:lpstr>
      <vt:lpstr>Backup Models</vt:lpstr>
      <vt:lpstr>Simple</vt:lpstr>
      <vt:lpstr>Full</vt:lpstr>
      <vt:lpstr>Bulk Logged</vt:lpstr>
      <vt:lpstr>Demo</vt:lpstr>
      <vt:lpstr>Backup Scope</vt:lpstr>
      <vt:lpstr>Database</vt:lpstr>
      <vt:lpstr>Partial</vt:lpstr>
      <vt:lpstr>File</vt:lpstr>
      <vt:lpstr>Backup Types</vt:lpstr>
      <vt:lpstr>Full</vt:lpstr>
      <vt:lpstr>Differential</vt:lpstr>
      <vt:lpstr>Log</vt:lpstr>
      <vt:lpstr>Tail Log</vt:lpstr>
      <vt:lpstr>Demo</vt:lpstr>
      <vt:lpstr>Compression</vt:lpstr>
      <vt:lpstr>Compression</vt:lpstr>
      <vt:lpstr>Encryption</vt:lpstr>
      <vt:lpstr>Encryption</vt:lpstr>
      <vt:lpstr>More for 2014</vt:lpstr>
      <vt:lpstr>New Backup Features</vt:lpstr>
      <vt:lpstr>Backup Myths</vt:lpstr>
      <vt:lpstr>Myths</vt:lpstr>
      <vt:lpstr>Myths</vt:lpstr>
      <vt:lpstr>Contact Info</vt:lpstr>
    </vt:vector>
  </TitlesOfParts>
  <Company>WaterOx Consulting,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Backup &amp; Recovery</dc:title>
  <dc:creator>Microsoft account</dc:creator>
  <cp:lastModifiedBy>Microsoft account</cp:lastModifiedBy>
  <cp:revision>17</cp:revision>
  <dcterms:created xsi:type="dcterms:W3CDTF">2014-03-25T14:01:13Z</dcterms:created>
  <dcterms:modified xsi:type="dcterms:W3CDTF">2014-03-29T21:01:50Z</dcterms:modified>
</cp:coreProperties>
</file>