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4" r:id="rId4"/>
    <p:sldId id="267" r:id="rId5"/>
    <p:sldId id="266" r:id="rId6"/>
    <p:sldId id="268" r:id="rId7"/>
    <p:sldId id="265" r:id="rId8"/>
    <p:sldId id="263" r:id="rId9"/>
    <p:sldId id="269" r:id="rId10"/>
    <p:sldId id="270" r:id="rId11"/>
    <p:sldId id="272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0" autoAdjust="0"/>
    <p:restoredTop sz="63717" autoAdjust="0"/>
  </p:normalViewPr>
  <p:slideViewPr>
    <p:cSldViewPr snapToGrid="0">
      <p:cViewPr varScale="1">
        <p:scale>
          <a:sx n="73" d="100"/>
          <a:sy n="73" d="100"/>
        </p:scale>
        <p:origin x="1302" y="60"/>
      </p:cViewPr>
      <p:guideLst/>
    </p:cSldViewPr>
  </p:slideViewPr>
  <p:outlineViewPr>
    <p:cViewPr>
      <p:scale>
        <a:sx n="33" d="100"/>
        <a:sy n="33" d="100"/>
      </p:scale>
      <p:origin x="0" y="-843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72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1226A-4D3E-4037-9D6B-6E4E0B66CCAD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78256-052F-4F3A-A8A0-C2D3055C4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42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ACID Properties</a:t>
            </a:r>
          </a:p>
          <a:p>
            <a:r>
              <a:rPr lang="en-US" dirty="0"/>
              <a:t>Atomicity – All or nothing transaction – if part fails,</a:t>
            </a:r>
            <a:r>
              <a:rPr lang="en-US" baseline="0" dirty="0"/>
              <a:t> all fails</a:t>
            </a:r>
            <a:endParaRPr lang="en-US" dirty="0"/>
          </a:p>
          <a:p>
            <a:r>
              <a:rPr lang="en-US" dirty="0"/>
              <a:t>Consistency – Ensure data written to DB is valid according to defined</a:t>
            </a:r>
            <a:r>
              <a:rPr lang="en-US" baseline="0" dirty="0"/>
              <a:t> rules, like </a:t>
            </a:r>
            <a:r>
              <a:rPr lang="en-US" baseline="0" dirty="0" err="1"/>
              <a:t>Fkeys</a:t>
            </a:r>
            <a:r>
              <a:rPr lang="en-US" baseline="0" dirty="0"/>
              <a:t>, restraints, </a:t>
            </a:r>
            <a:r>
              <a:rPr lang="en-US" baseline="0" dirty="0" err="1"/>
              <a:t>datatype</a:t>
            </a:r>
            <a:r>
              <a:rPr lang="en-US" baseline="0" dirty="0"/>
              <a:t>, etc.</a:t>
            </a:r>
            <a:endParaRPr lang="en-US" dirty="0"/>
          </a:p>
          <a:p>
            <a:r>
              <a:rPr lang="en-US" dirty="0"/>
              <a:t>Isolation – Ensure concurrent execution of transaction results as if done serially</a:t>
            </a:r>
          </a:p>
          <a:p>
            <a:r>
              <a:rPr lang="en-US" dirty="0" err="1"/>
              <a:t>Durabiity</a:t>
            </a:r>
            <a:r>
              <a:rPr lang="en-US" dirty="0"/>
              <a:t> – Once </a:t>
            </a:r>
            <a:r>
              <a:rPr lang="en-US" dirty="0" err="1"/>
              <a:t>txn</a:t>
            </a:r>
            <a:r>
              <a:rPr lang="en-US" baseline="0" dirty="0"/>
              <a:t> is committed, it will remain so, even if power loss,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78256-052F-4F3A-A8A0-C2D3055C48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61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a SQL command, in this case a simple query such as ‘select top 10 *</a:t>
            </a:r>
            <a:r>
              <a:rPr lang="en-US" baseline="0" dirty="0"/>
              <a:t> </a:t>
            </a:r>
            <a:r>
              <a:rPr lang="en-US" dirty="0"/>
              <a:t>from the address table’,</a:t>
            </a:r>
            <a:r>
              <a:rPr lang="en-US" baseline="0" dirty="0"/>
              <a:t> </a:t>
            </a:r>
            <a:r>
              <a:rPr lang="en-US" dirty="0"/>
              <a:t>is passed to the Command parse</a:t>
            </a:r>
            <a:r>
              <a:rPr lang="en-US" baseline="0" dirty="0"/>
              <a:t>r in the relational engine</a:t>
            </a:r>
          </a:p>
          <a:p>
            <a:r>
              <a:rPr lang="en-US" dirty="0"/>
              <a:t>The</a:t>
            </a:r>
            <a:r>
              <a:rPr lang="en-US" baseline="0" dirty="0"/>
              <a:t> command parser first checks the syntax of the query. </a:t>
            </a:r>
          </a:p>
          <a:p>
            <a:r>
              <a:rPr lang="en-US" baseline="0" dirty="0"/>
              <a:t>If there is an issue, the process stops and you receive a syntax error from the query engine.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DFE86-D9ED-C643-8789-0556E73C27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29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There are steps that can be taken that are of relatively low risk to implement that can help ease pressure on the CPU.</a:t>
            </a:r>
          </a:p>
          <a:p>
            <a:r>
              <a:rPr lang="en-US" baseline="0" dirty="0"/>
              <a:t>Be sure to manage services running in the server. Extra services that are not required can quickly rob the SQL Server of CPU power that it needs.</a:t>
            </a:r>
          </a:p>
          <a:p>
            <a:r>
              <a:rPr lang="en-US" baseline="0" dirty="0"/>
              <a:t>Maybe there are multiple instances of SQL Server installed on your machine. Each instance will by vying for the same CPU resources.</a:t>
            </a:r>
          </a:p>
          <a:p>
            <a:r>
              <a:rPr lang="en-US" baseline="0" dirty="0"/>
              <a:t>Virtualization goes one step further and there is a risk of sharing the CPU resources with other servers that are running CPU intensive processes.</a:t>
            </a:r>
          </a:p>
          <a:p>
            <a:r>
              <a:rPr lang="en-US" baseline="0" dirty="0"/>
              <a:t>Finally, review any SQL code for inefficiencies and CPU intensive query operations.</a:t>
            </a:r>
          </a:p>
          <a:p>
            <a:r>
              <a:rPr lang="en-US" baseline="0" dirty="0"/>
              <a:t>More often than not a lot of CPU pressure can be eased by properly writing SQL code.</a:t>
            </a:r>
          </a:p>
          <a:p>
            <a:r>
              <a:rPr lang="en-US" baseline="0" dirty="0"/>
              <a:t>Proper index usage, query plan reuse, etc. all help.</a:t>
            </a:r>
          </a:p>
          <a:p>
            <a:r>
              <a:rPr lang="en-US" baseline="0" dirty="0"/>
              <a:t>Optimize SQL code – </a:t>
            </a:r>
          </a:p>
          <a:p>
            <a:r>
              <a:rPr lang="en-US" baseline="0" dirty="0"/>
              <a:t>This should be obvious, but by properly writing SQL code the CPU usage can be minimized freeing it up for use by other SQL processes.</a:t>
            </a:r>
          </a:p>
          <a:p>
            <a:r>
              <a:rPr lang="en-US" baseline="0" dirty="0"/>
              <a:t>Proper index usage, query plan reuse, etc. all help to ease the CPU pressure.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78256-052F-4F3A-A8A0-C2D3055C48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52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configuration</a:t>
            </a:r>
            <a:r>
              <a:rPr lang="en-US" baseline="0" dirty="0"/>
              <a:t> of SQL Server out of the box in respect to CPU usage is pretty good.</a:t>
            </a:r>
          </a:p>
          <a:p>
            <a:r>
              <a:rPr lang="en-US" baseline="0" dirty="0"/>
              <a:t>There are some advanced options that experienced DBAs can use to fine tune SQL only if required.</a:t>
            </a:r>
          </a:p>
          <a:p>
            <a:r>
              <a:rPr lang="en-US" baseline="0" dirty="0"/>
              <a:t>Some of these are: </a:t>
            </a:r>
          </a:p>
          <a:p>
            <a:endParaRPr lang="en-US" baseline="0" dirty="0"/>
          </a:p>
          <a:p>
            <a:r>
              <a:rPr lang="en-US" dirty="0"/>
              <a:t>Max Worker</a:t>
            </a:r>
            <a:r>
              <a:rPr lang="en-US" baseline="0" dirty="0"/>
              <a:t> Threads – </a:t>
            </a:r>
          </a:p>
          <a:p>
            <a:r>
              <a:rPr lang="en-US" baseline="0" dirty="0"/>
              <a:t>SQL Server uses the native thread services of MS Server</a:t>
            </a:r>
          </a:p>
          <a:p>
            <a:r>
              <a:rPr lang="en-US" baseline="0" dirty="0"/>
              <a:t>Thread pooling helps to optimize performance when large numbers of clients are connected to the server such as in an OLTP situation. </a:t>
            </a:r>
          </a:p>
          <a:p>
            <a:r>
              <a:rPr lang="en-US" baseline="0" dirty="0"/>
              <a:t>SQL Server is already configured to handle the majority of situations.</a:t>
            </a:r>
          </a:p>
          <a:p>
            <a:r>
              <a:rPr lang="en-US" baseline="0" dirty="0"/>
              <a:t>This is an advanced option and should only be changed by an experienced DBA. 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Max degree of parallelism – </a:t>
            </a:r>
          </a:p>
          <a:p>
            <a:r>
              <a:rPr lang="en-US" baseline="0" dirty="0"/>
              <a:t>This option controls the number of processors that are used for execution of a query with parallel plans. </a:t>
            </a:r>
          </a:p>
          <a:p>
            <a:r>
              <a:rPr lang="en-US" baseline="0" dirty="0"/>
              <a:t>The setting determines the computing and thread resources that are used for the query plan operators.</a:t>
            </a:r>
          </a:p>
          <a:p>
            <a:r>
              <a:rPr lang="en-US" baseline="0" dirty="0"/>
              <a:t>This can be controlled within a query statement with a query hint, or configured at the server level. </a:t>
            </a:r>
          </a:p>
          <a:p>
            <a:r>
              <a:rPr lang="en-US" baseline="0" dirty="0"/>
              <a:t>The default value is zero (0) which allows SQL Server to use all processors when performing any parallel query processes.</a:t>
            </a:r>
          </a:p>
          <a:p>
            <a:r>
              <a:rPr lang="en-US" baseline="0" dirty="0"/>
              <a:t>**** Demo the lookup and setting of the value (Demo this in a statement, and show the value at the server level)</a:t>
            </a:r>
          </a:p>
          <a:p>
            <a:endParaRPr lang="en-US" baseline="0" dirty="0"/>
          </a:p>
          <a:p>
            <a:r>
              <a:rPr lang="en-US" baseline="0" dirty="0"/>
              <a:t>CPU &amp; I/O affinity –</a:t>
            </a:r>
          </a:p>
          <a:p>
            <a:r>
              <a:rPr lang="en-US" baseline="0" dirty="0"/>
              <a:t>The Affinity settings allow SQL Server to move schedulers and </a:t>
            </a:r>
            <a:r>
              <a:rPr lang="en-US" baseline="0" dirty="0" err="1"/>
              <a:t>lazywriters</a:t>
            </a:r>
            <a:r>
              <a:rPr lang="en-US" baseline="0" dirty="0"/>
              <a:t> between processors automatically.</a:t>
            </a:r>
          </a:p>
          <a:p>
            <a:r>
              <a:rPr lang="en-US" baseline="0" dirty="0"/>
              <a:t>By changing values you run the risk of ‘locking’ SQL to specific CPUs and creating issues if those CPUs get too taxed. </a:t>
            </a:r>
          </a:p>
          <a:p>
            <a:r>
              <a:rPr lang="en-US" baseline="0" dirty="0"/>
              <a:t>There are only a handful or so of known cases where changing these settings has actually been warranted &amp; improved performance.</a:t>
            </a:r>
          </a:p>
          <a:p>
            <a:r>
              <a:rPr lang="en-US" baseline="0" dirty="0"/>
              <a:t>In a very large majority of cases these settings should not be changed.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78256-052F-4F3A-A8A0-C2D3055C48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28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Memory</a:t>
            </a:r>
            <a:r>
              <a:rPr lang="en-US" baseline="0" dirty="0"/>
              <a:t> – </a:t>
            </a:r>
          </a:p>
          <a:p>
            <a:r>
              <a:rPr lang="en-US" baseline="0" dirty="0"/>
              <a:t>Memory is the heart of SQL Server performance. </a:t>
            </a:r>
          </a:p>
          <a:p>
            <a:r>
              <a:rPr lang="en-US" baseline="0" dirty="0"/>
              <a:t>By storing various parts of the data and optimizations in SQL Server the system can perform at maximum efficiency.</a:t>
            </a:r>
          </a:p>
          <a:p>
            <a:endParaRPr lang="en-US" baseline="0" dirty="0"/>
          </a:p>
          <a:p>
            <a:r>
              <a:rPr lang="en-US" baseline="0" dirty="0"/>
              <a:t>Procedure cache or Plan cache– </a:t>
            </a:r>
          </a:p>
          <a:p>
            <a:r>
              <a:rPr lang="en-US" baseline="0" dirty="0"/>
              <a:t>The portion of SQL memory that stores query execution plans generated by the optimizer.</a:t>
            </a:r>
          </a:p>
          <a:p>
            <a:endParaRPr lang="en-US" baseline="0" dirty="0"/>
          </a:p>
          <a:p>
            <a:r>
              <a:rPr lang="en-US" baseline="0" dirty="0"/>
              <a:t>The Buffer cache or Data cache:</a:t>
            </a:r>
          </a:p>
          <a:p>
            <a:r>
              <a:rPr lang="en-US" baseline="0" dirty="0"/>
              <a:t>The portion of SQL memory that stores the data from the disk for quicker access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Logical vs physical IO: </a:t>
            </a:r>
          </a:p>
          <a:p>
            <a:pPr marL="0" indent="0">
              <a:buFontTx/>
              <a:buNone/>
            </a:pPr>
            <a:r>
              <a:rPr lang="en-US" baseline="0" dirty="0"/>
              <a:t>Logical IO is the reading and writing of data that is already in the Data cache</a:t>
            </a:r>
          </a:p>
          <a:p>
            <a:pPr marL="0" indent="0">
              <a:buFontTx/>
              <a:buNone/>
            </a:pPr>
            <a:r>
              <a:rPr lang="en-US" baseline="0" dirty="0"/>
              <a:t>Physical IO is the reading of data from disk to the Data cache to then be accessed by the logical IO process.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Lock pages in memory is a setting that prevents windows from reclaiming a significant amount of the buffer pool memory.</a:t>
            </a:r>
          </a:p>
          <a:p>
            <a:pPr marL="0" indent="0">
              <a:buFontTx/>
              <a:buNone/>
            </a:pPr>
            <a:r>
              <a:rPr lang="en-US" baseline="0" dirty="0"/>
              <a:t>This allows SQL server to better manage the reduction on its own working memory.</a:t>
            </a:r>
          </a:p>
          <a:p>
            <a:pPr marL="0" indent="0">
              <a:buFontTx/>
              <a:buNone/>
            </a:pPr>
            <a:r>
              <a:rPr lang="en-US" baseline="0" dirty="0"/>
              <a:t>There is some debate if this should option should be enabled.</a:t>
            </a:r>
          </a:p>
          <a:p>
            <a:pPr marL="0" indent="0">
              <a:buFontTx/>
              <a:buNone/>
            </a:pPr>
            <a:r>
              <a:rPr lang="en-US" baseline="0" dirty="0"/>
              <a:t>The classic DBA answer of “It Depends” applies here. </a:t>
            </a:r>
          </a:p>
          <a:p>
            <a:pPr marL="0" indent="0">
              <a:buFontTx/>
              <a:buNone/>
            </a:pPr>
            <a:r>
              <a:rPr lang="en-US" baseline="0" dirty="0"/>
              <a:t>Appropriate research and testing should be done before enabling.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Other memory allocation.</a:t>
            </a:r>
          </a:p>
          <a:p>
            <a:pPr marL="0" indent="0">
              <a:buFontTx/>
              <a:buNone/>
            </a:pPr>
            <a:r>
              <a:rPr lang="en-US" baseline="0" dirty="0"/>
              <a:t>Other services and applications running on the SQL Server machine need memory as well, so be sure to take that into account.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78256-052F-4F3A-A8A0-C2D3055C48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93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I/O is usually the first place performance issues with SQL Server wind up being from.</a:t>
            </a:r>
          </a:p>
          <a:p>
            <a:r>
              <a:rPr lang="en-US" baseline="0" dirty="0"/>
              <a:t>With todays fast CPUs and “cheap” memory it is usually the disk I/O that causes performance bottlenecks.</a:t>
            </a:r>
          </a:p>
          <a:p>
            <a:r>
              <a:rPr lang="en-US" baseline="0" dirty="0"/>
              <a:t>Knowing how the various files within SQL perform IO will help to determine proper configuration.</a:t>
            </a:r>
          </a:p>
          <a:p>
            <a:endParaRPr lang="en-US" baseline="0" dirty="0"/>
          </a:p>
          <a:p>
            <a:r>
              <a:rPr lang="en-US" baseline="0" dirty="0"/>
              <a:t>Data files are randomly accessed on the drive. Depending on what data is being requested the disk must find the sector then load it to memory.</a:t>
            </a:r>
          </a:p>
          <a:p>
            <a:r>
              <a:rPr lang="en-US" baseline="0" dirty="0"/>
              <a:t>When reading from data files, if indexes and heaps (tables with no index) are not fragmented the data can be read off sequentially once found. </a:t>
            </a:r>
          </a:p>
          <a:p>
            <a:r>
              <a:rPr lang="en-US" baseline="0" dirty="0"/>
              <a:t>If the indexes and tables are fragmented, then random reading &amp; writing occurs and performance starts to take a hit.</a:t>
            </a:r>
          </a:p>
          <a:p>
            <a:endParaRPr lang="en-US" baseline="0" dirty="0"/>
          </a:p>
          <a:p>
            <a:r>
              <a:rPr lang="en-US" baseline="0" dirty="0"/>
              <a:t>Database Log Files record the events that happen in sequence in the database. </a:t>
            </a:r>
          </a:p>
          <a:p>
            <a:r>
              <a:rPr lang="en-US" baseline="0" dirty="0"/>
              <a:t>As such they are always read and written to sequentially.</a:t>
            </a:r>
          </a:p>
          <a:p>
            <a:r>
              <a:rPr lang="en-US" baseline="0" dirty="0"/>
              <a:t>Because of this it is recommended to separate them from the </a:t>
            </a:r>
            <a:r>
              <a:rPr lang="en-US" baseline="0" dirty="0" err="1"/>
              <a:t>datafiles</a:t>
            </a:r>
            <a:r>
              <a:rPr lang="en-US" baseline="0" dirty="0"/>
              <a:t> on their own dedicated drive.</a:t>
            </a:r>
          </a:p>
          <a:p>
            <a:endParaRPr lang="en-US" baseline="0" dirty="0"/>
          </a:p>
          <a:p>
            <a:r>
              <a:rPr lang="en-US" baseline="0" dirty="0"/>
              <a:t>TEMPDB is a special database on the SQL Server. It has data files and log files just like the other databases. </a:t>
            </a:r>
          </a:p>
          <a:p>
            <a:r>
              <a:rPr lang="en-US" baseline="0" dirty="0"/>
              <a:t>The main differences are that every other database uses TEMPDB as its scratchpad. </a:t>
            </a:r>
          </a:p>
          <a:p>
            <a:r>
              <a:rPr lang="en-US" baseline="0" dirty="0"/>
              <a:t>The sorting of data, temp tables &amp; variables, cursors etc. are all stored in this database.</a:t>
            </a:r>
          </a:p>
          <a:p>
            <a:r>
              <a:rPr lang="en-US" baseline="0" dirty="0"/>
              <a:t>Internal objects that are created by the SQL Server Database engine also use the tempdb.</a:t>
            </a:r>
          </a:p>
          <a:p>
            <a:r>
              <a:rPr lang="en-US" baseline="0" dirty="0"/>
              <a:t>Due to the high level of activity in the TEMPDB it is highly recommended to place it on its own dedicated disk.</a:t>
            </a:r>
          </a:p>
          <a:p>
            <a:r>
              <a:rPr lang="en-US" baseline="0" dirty="0"/>
              <a:t>SQL Server by design has reduced logging overhead for the tempdb since each time the SQL Server service is restarted, the tempdb is dropped and recreated. </a:t>
            </a:r>
          </a:p>
          <a:p>
            <a:r>
              <a:rPr lang="en-US" baseline="0" dirty="0"/>
              <a:t>This helps to reduce the disk </a:t>
            </a:r>
            <a:r>
              <a:rPr lang="en-US" baseline="0" dirty="0" err="1"/>
              <a:t>io</a:t>
            </a:r>
            <a:r>
              <a:rPr lang="en-US" baseline="0" dirty="0"/>
              <a:t> for the tempdb log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Again, there are components on the Server that are not part of SQL Server that affect disk IO.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 operating system should be installed on its own disk as well to help minimize the I/O impact for the data and log files.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78256-052F-4F3A-A8A0-C2D3055C48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83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There is one other resource to keep an eye on. Networking.</a:t>
            </a:r>
          </a:p>
          <a:p>
            <a:r>
              <a:rPr lang="en-US" dirty="0"/>
              <a:t>Usually</a:t>
            </a:r>
            <a:r>
              <a:rPr lang="en-US" baseline="0" dirty="0"/>
              <a:t> the DBA does not have a lot of control over network configurations, but there are things that can be watched for.</a:t>
            </a:r>
          </a:p>
          <a:p>
            <a:endParaRPr lang="en-US" baseline="0" dirty="0"/>
          </a:p>
          <a:p>
            <a:r>
              <a:rPr lang="en-US" baseline="0" dirty="0"/>
              <a:t>Keep an eye on query and application use of network bandwidth. </a:t>
            </a:r>
          </a:p>
          <a:p>
            <a:r>
              <a:rPr lang="en-US" dirty="0"/>
              <a:t>Are there a lot of </a:t>
            </a:r>
            <a:r>
              <a:rPr lang="en-US" baseline="0" dirty="0"/>
              <a:t>select * statements in the application moving more data than required around?</a:t>
            </a:r>
          </a:p>
          <a:p>
            <a:r>
              <a:rPr lang="en-US" baseline="0" dirty="0"/>
              <a:t>Are linked servers being referenced regularly, requiring a trip across the network to another server?</a:t>
            </a:r>
          </a:p>
          <a:p>
            <a:endParaRPr lang="en-US" baseline="0" dirty="0"/>
          </a:p>
          <a:p>
            <a:r>
              <a:rPr lang="en-US" baseline="0" dirty="0"/>
              <a:t>The SQL agent can use network bandwidth as well. </a:t>
            </a:r>
          </a:p>
          <a:p>
            <a:r>
              <a:rPr lang="en-US" baseline="0" dirty="0"/>
              <a:t>Depending on what types of jobs are being run network usage can be bottlenecked. </a:t>
            </a:r>
          </a:p>
          <a:p>
            <a:r>
              <a:rPr lang="en-US" baseline="0" dirty="0"/>
              <a:t>Remote calls, copying files and other network actions can be scheduled to run automatically with the agent at critical times.</a:t>
            </a:r>
          </a:p>
          <a:p>
            <a:endParaRPr lang="en-US" baseline="0" dirty="0"/>
          </a:p>
          <a:p>
            <a:r>
              <a:rPr lang="en-US" baseline="0" dirty="0"/>
              <a:t>SSIS / SSRS:</a:t>
            </a:r>
          </a:p>
          <a:p>
            <a:r>
              <a:rPr lang="en-US" baseline="0" dirty="0"/>
              <a:t>Other components of SQL Server such as SSIS for ETL and other data manipulation and Report Services web interface and email all take up network bandwidth.</a:t>
            </a:r>
          </a:p>
          <a:p>
            <a:endParaRPr lang="en-US" dirty="0"/>
          </a:p>
          <a:p>
            <a:r>
              <a:rPr lang="en-US" dirty="0"/>
              <a:t>Replication / Always on</a:t>
            </a:r>
            <a:r>
              <a:rPr lang="en-US" baseline="0" dirty="0"/>
              <a:t> / other HA options. </a:t>
            </a:r>
          </a:p>
          <a:p>
            <a:r>
              <a:rPr lang="en-US" dirty="0"/>
              <a:t>Moving</a:t>
            </a:r>
            <a:r>
              <a:rPr lang="en-US" baseline="0" dirty="0"/>
              <a:t> data to other servers may require a lot of bandwidth as well. </a:t>
            </a:r>
          </a:p>
          <a:p>
            <a:r>
              <a:rPr lang="en-US" baseline="0" dirty="0"/>
              <a:t>With Always on it is highly recommended to ensure </a:t>
            </a:r>
            <a:r>
              <a:rPr lang="en-US" dirty="0"/>
              <a:t>more than 1 </a:t>
            </a:r>
            <a:r>
              <a:rPr lang="en-US" dirty="0" err="1"/>
              <a:t>nic</a:t>
            </a:r>
            <a:r>
              <a:rPr lang="en-US" dirty="0"/>
              <a:t> card is in the server</a:t>
            </a:r>
            <a:r>
              <a:rPr lang="en-US" baseline="0" dirty="0"/>
              <a:t> to help alleviate some of the bottlenecking that can occur.</a:t>
            </a:r>
          </a:p>
          <a:p>
            <a:r>
              <a:rPr lang="en-US" dirty="0"/>
              <a:t>Redundancy</a:t>
            </a:r>
            <a:r>
              <a:rPr lang="en-US" baseline="0" dirty="0"/>
              <a:t> is paramount when implementing a High availability solution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78256-052F-4F3A-A8A0-C2D3055C48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42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Ostrich Sans Bold" panose="000008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icle" panose="02000000000000000000" pitchFamily="2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8145" y="6492879"/>
            <a:ext cx="3706091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en-US" dirty="0"/>
              <a:t>©2015 WaterOx Consulting, Inc.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5537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8145" y="6492879"/>
            <a:ext cx="3706091" cy="365125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/>
              <a:t>©2015 WaterOx Consulting, Inc. –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37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425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ritannic Bold" panose="020B09030607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i="0">
                <a:latin typeface="Eras Medium ITC" panose="020B0602030504020804" pitchFamily="34" charset="0"/>
              </a:defRPr>
            </a:lvl1pPr>
            <a:lvl2pPr>
              <a:defRPr i="0">
                <a:latin typeface="Eras Medium ITC" panose="020B0602030504020804" pitchFamily="34" charset="0"/>
              </a:defRPr>
            </a:lvl2pPr>
            <a:lvl3pPr>
              <a:defRPr i="0">
                <a:latin typeface="Eras Medium ITC" panose="020B0602030504020804" pitchFamily="34" charset="0"/>
              </a:defRPr>
            </a:lvl3pPr>
            <a:lvl4pPr>
              <a:defRPr i="0">
                <a:latin typeface="Eras Medium ITC" panose="020B0602030504020804" pitchFamily="34" charset="0"/>
              </a:defRPr>
            </a:lvl4pPr>
            <a:lvl5pPr>
              <a:defRPr i="0">
                <a:latin typeface="Eras Medium ITC" panose="020B06020305040208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8145" y="6492879"/>
            <a:ext cx="3706091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en-US"/>
              <a:t>©2015 WaterOx Consulting, Inc. –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5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>
                <a:latin typeface="Ostrich Sans Bold" panose="000008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Cicle" panose="02000000000000000000" pitchFamily="2" charset="0"/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8145" y="6492879"/>
            <a:ext cx="3706091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en-US"/>
              <a:t>©2015 WaterOx Consulting, Inc. –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097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8145" y="6492879"/>
            <a:ext cx="3706091" cy="365125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/>
              <a:t>©2015 WaterOx Consulting, Inc. –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5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8145" y="6492879"/>
            <a:ext cx="3706091" cy="365125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/>
              <a:t>©2015 WaterOx Consulting, Inc. –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85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8145" y="6492879"/>
            <a:ext cx="3706091" cy="365125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/>
              <a:t>©2015 WaterOx Consulting, Inc. –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5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8145" y="6492879"/>
            <a:ext cx="3706091" cy="365125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/>
              <a:t>©2015 WaterOx Consulting, Inc. –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412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8145" y="6492879"/>
            <a:ext cx="3706091" cy="365125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/>
              <a:t>©2015 WaterOx Consulting, Inc. –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02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8145" y="6492879"/>
            <a:ext cx="3706091" cy="365125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/>
              <a:t>©2015 WaterOx Consulting, Inc. –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3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8145" y="6492879"/>
            <a:ext cx="3706091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en-US"/>
              <a:t>©2015 WaterOx Consulting, Inc. –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1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strich Sans Bold" panose="00000800000000000000" pitchFamily="50" charset="0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icle" panose="02000000000000000000" pitchFamily="2" charset="0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icle" panose="02000000000000000000" pitchFamily="2" charset="0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icle" panose="02000000000000000000" pitchFamily="2" charset="0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icle" panose="02000000000000000000" pitchFamily="2" charset="0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icle" panose="02000000000000000000" pitchFamily="2" charset="0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2"/>
          </a:xfrm>
        </p:spPr>
        <p:txBody>
          <a:bodyPr anchor="ctr">
            <a:noAutofit/>
          </a:bodyPr>
          <a:lstStyle/>
          <a:p>
            <a:r>
              <a:rPr lang="en-US" sz="7200" dirty="0">
                <a:latin typeface="Britannic Bold" panose="020B0903060703020204" pitchFamily="34" charset="0"/>
              </a:rPr>
              <a:t>SQL Server Internals Overview</a:t>
            </a:r>
          </a:p>
        </p:txBody>
      </p:sp>
    </p:spTree>
    <p:extLst>
      <p:ext uri="{BB962C8B-B14F-4D97-AF65-F5344CB8AC3E}">
        <p14:creationId xmlns:p14="http://schemas.microsoft.com/office/powerpoint/2010/main" val="2131945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Dirty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 changed in memory since it was loaded from disk</a:t>
            </a:r>
          </a:p>
          <a:p>
            <a:r>
              <a:rPr lang="en-US" dirty="0"/>
              <a:t>WITH NOLOCK</a:t>
            </a:r>
          </a:p>
          <a:p>
            <a:pPr lvl="1"/>
            <a:r>
              <a:rPr lang="en-US" dirty="0"/>
              <a:t>Bad practice</a:t>
            </a:r>
          </a:p>
          <a:p>
            <a:pPr lvl="1"/>
            <a:r>
              <a:rPr lang="en-US" dirty="0"/>
              <a:t>Reads dirty pages</a:t>
            </a:r>
          </a:p>
          <a:p>
            <a:pPr lvl="1"/>
            <a:r>
              <a:rPr lang="en-US" dirty="0"/>
              <a:t>Potentially inaccurate</a:t>
            </a:r>
          </a:p>
          <a:p>
            <a:pPr lvl="1"/>
            <a:r>
              <a:rPr lang="en-US" dirty="0"/>
              <a:t>Lack of locking protection for transaction</a:t>
            </a:r>
          </a:p>
          <a:p>
            <a:pPr lvl="1"/>
            <a:r>
              <a:rPr lang="en-US" dirty="0"/>
              <a:t>Can cause errors when data changes</a:t>
            </a:r>
          </a:p>
          <a:p>
            <a:pPr lvl="1"/>
            <a:r>
              <a:rPr lang="en-US" dirty="0"/>
              <a:t>Page splitting can cause issues too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046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LazyWriter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Checks the free buffer list</a:t>
            </a:r>
          </a:p>
          <a:p>
            <a:r>
              <a:rPr lang="en-US" dirty="0"/>
              <a:t>Ages out pages to keep space for new pages</a:t>
            </a:r>
          </a:p>
          <a:p>
            <a:r>
              <a:rPr lang="en-US" dirty="0"/>
              <a:t>Manages SQL Server available memory</a:t>
            </a:r>
          </a:p>
          <a:p>
            <a:r>
              <a:rPr lang="en-US" dirty="0"/>
              <a:t>If dirty pages found</a:t>
            </a:r>
          </a:p>
          <a:p>
            <a:pPr lvl="1"/>
            <a:r>
              <a:rPr lang="en-US" dirty="0"/>
              <a:t>If not in use / used recently</a:t>
            </a:r>
          </a:p>
          <a:p>
            <a:pPr lvl="1"/>
            <a:r>
              <a:rPr lang="en-US" dirty="0"/>
              <a:t>Flushed to disk first</a:t>
            </a:r>
          </a:p>
          <a:p>
            <a:pPr lvl="1"/>
            <a:r>
              <a:rPr lang="en-US" dirty="0"/>
              <a:t>Marks free in memory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64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Splitting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01549"/>
          </a:xfrm>
        </p:spPr>
        <p:txBody>
          <a:bodyPr/>
          <a:lstStyle/>
          <a:p>
            <a:pPr lvl="1"/>
            <a:r>
              <a:rPr lang="en-US" dirty="0"/>
              <a:t>Expected behavior</a:t>
            </a:r>
          </a:p>
          <a:p>
            <a:pPr lvl="1"/>
            <a:r>
              <a:rPr lang="en-US" dirty="0"/>
              <a:t>When inserting or updating rows</a:t>
            </a:r>
          </a:p>
          <a:p>
            <a:pPr lvl="2"/>
            <a:r>
              <a:rPr lang="en-US" dirty="0"/>
              <a:t>No space on page for new row</a:t>
            </a:r>
          </a:p>
          <a:p>
            <a:pPr lvl="2"/>
            <a:r>
              <a:rPr lang="en-US" dirty="0"/>
              <a:t>Move rows to another page to make room</a:t>
            </a:r>
          </a:p>
          <a:p>
            <a:pPr lvl="2"/>
            <a:r>
              <a:rPr lang="en-US" dirty="0"/>
              <a:t>Leads to fragmentation in tables and indexes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749286" y="4244008"/>
            <a:ext cx="707789" cy="452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2457075" y="4244007"/>
            <a:ext cx="707789" cy="452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3164864" y="4244007"/>
            <a:ext cx="707789" cy="452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9764" y="3926514"/>
            <a:ext cx="91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Page 79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72653" y="4244007"/>
            <a:ext cx="450869" cy="4529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03304" y="4244008"/>
            <a:ext cx="707789" cy="452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11093" y="4244007"/>
            <a:ext cx="707789" cy="452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18883" y="4244007"/>
            <a:ext cx="1158658" cy="4529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443245" y="4244006"/>
            <a:ext cx="1869247" cy="4529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27818" y="3910810"/>
            <a:ext cx="1035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Page 294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43246" y="4244004"/>
            <a:ext cx="744693" cy="45298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1.5</a:t>
            </a:r>
          </a:p>
        </p:txBody>
      </p:sp>
    </p:spTree>
    <p:extLst>
      <p:ext uri="{BB962C8B-B14F-4D97-AF65-F5344CB8AC3E}">
        <p14:creationId xmlns:p14="http://schemas.microsoft.com/office/powerpoint/2010/main" val="265824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0" grpId="1" animBg="1"/>
      <p:bldP spid="14" grpId="0" animBg="1"/>
      <p:bldP spid="15" grpId="0" animBg="1"/>
      <p:bldP spid="17" grpId="0" animBg="1"/>
      <p:bldP spid="18" grpId="0" animBg="1"/>
      <p:bldP spid="19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Resources - CPU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SQL Engine Usage</a:t>
            </a:r>
          </a:p>
          <a:p>
            <a:pPr lvl="1"/>
            <a:r>
              <a:rPr lang="en-US" dirty="0"/>
              <a:t>Compression</a:t>
            </a:r>
          </a:p>
          <a:p>
            <a:pPr lvl="1"/>
            <a:r>
              <a:rPr lang="en-US" dirty="0"/>
              <a:t>Bulk Load operations</a:t>
            </a:r>
          </a:p>
          <a:p>
            <a:pPr lvl="1"/>
            <a:r>
              <a:rPr lang="en-US" dirty="0"/>
              <a:t>Compiling and recompiling queries</a:t>
            </a:r>
          </a:p>
          <a:p>
            <a:pPr lvl="1"/>
            <a:r>
              <a:rPr lang="en-US" dirty="0"/>
              <a:t>Execution of CPU-intensive query operations (aggregations)</a:t>
            </a:r>
          </a:p>
          <a:p>
            <a:pPr lvl="1"/>
            <a:r>
              <a:rPr lang="en-US" dirty="0"/>
              <a:t>Traces, Encryption</a:t>
            </a:r>
          </a:p>
          <a:p>
            <a:r>
              <a:rPr lang="en-US" dirty="0"/>
              <a:t>Other Services</a:t>
            </a:r>
          </a:p>
          <a:p>
            <a:pPr lvl="1"/>
            <a:r>
              <a:rPr lang="en-US" dirty="0"/>
              <a:t>SQL Agent</a:t>
            </a:r>
          </a:p>
          <a:p>
            <a:pPr lvl="1"/>
            <a:r>
              <a:rPr lang="en-US" dirty="0"/>
              <a:t>Antivirus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108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Resources - CPU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CPU Control (safe methods)</a:t>
            </a:r>
          </a:p>
          <a:p>
            <a:pPr lvl="1"/>
            <a:r>
              <a:rPr lang="en-US" dirty="0"/>
              <a:t>Manage running services</a:t>
            </a:r>
          </a:p>
          <a:p>
            <a:pPr lvl="1"/>
            <a:r>
              <a:rPr lang="en-US" dirty="0"/>
              <a:t>Multiple instances</a:t>
            </a:r>
          </a:p>
          <a:p>
            <a:pPr lvl="1"/>
            <a:r>
              <a:rPr lang="en-US" dirty="0"/>
              <a:t>Virtualization</a:t>
            </a:r>
          </a:p>
          <a:p>
            <a:pPr lvl="1"/>
            <a:r>
              <a:rPr lang="en-US" dirty="0"/>
              <a:t>Optimize your code</a:t>
            </a:r>
          </a:p>
        </p:txBody>
      </p:sp>
    </p:spTree>
    <p:extLst>
      <p:ext uri="{BB962C8B-B14F-4D97-AF65-F5344CB8AC3E}">
        <p14:creationId xmlns:p14="http://schemas.microsoft.com/office/powerpoint/2010/main" val="2585926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Resources - CPU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CPU Control (risky)</a:t>
            </a:r>
          </a:p>
          <a:p>
            <a:pPr lvl="1"/>
            <a:r>
              <a:rPr lang="en-US" dirty="0"/>
              <a:t>Max worker threads</a:t>
            </a:r>
          </a:p>
          <a:p>
            <a:pPr lvl="1"/>
            <a:r>
              <a:rPr lang="en-US" dirty="0"/>
              <a:t>Max Degree of Parallelism </a:t>
            </a:r>
          </a:p>
          <a:p>
            <a:pPr lvl="1"/>
            <a:r>
              <a:rPr lang="en-US" dirty="0"/>
              <a:t>CPU &amp; I/O affinity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926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Resources -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  <a:p>
            <a:pPr lvl="1"/>
            <a:r>
              <a:rPr lang="en-US" dirty="0"/>
              <a:t>Procedure cache (Plan cache)</a:t>
            </a:r>
          </a:p>
          <a:p>
            <a:pPr lvl="1"/>
            <a:r>
              <a:rPr lang="en-US" dirty="0"/>
              <a:t>Buffer cache (Data cache)</a:t>
            </a:r>
          </a:p>
          <a:p>
            <a:pPr lvl="2"/>
            <a:r>
              <a:rPr lang="en-US" dirty="0"/>
              <a:t>Logical I/O versus physical I/O</a:t>
            </a:r>
          </a:p>
          <a:p>
            <a:pPr lvl="1"/>
            <a:r>
              <a:rPr lang="en-US" dirty="0"/>
              <a:t>Lock Pages in Memory</a:t>
            </a:r>
          </a:p>
          <a:p>
            <a:pPr lvl="1"/>
            <a:r>
              <a:rPr lang="en-US" dirty="0"/>
              <a:t>Other memory allocation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56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Resources – I/O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Database data files</a:t>
            </a:r>
          </a:p>
          <a:p>
            <a:r>
              <a:rPr lang="fr-CA" dirty="0"/>
              <a:t>Database log files </a:t>
            </a:r>
          </a:p>
          <a:p>
            <a:r>
              <a:rPr lang="fr-CA" dirty="0"/>
              <a:t>TempDB</a:t>
            </a:r>
          </a:p>
          <a:p>
            <a:r>
              <a:rPr lang="fr-CA" dirty="0"/>
              <a:t>Operating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116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Resources - 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Networking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Query / Application usage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SELECT *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SQL Agent usage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SSIS / SSRS usage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Replication / AlwaysOn usage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71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68386" y="1152338"/>
            <a:ext cx="4874283" cy="2739211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@CBELLDBA</a:t>
            </a:r>
          </a:p>
          <a:p>
            <a:endParaRPr lang="en-US" sz="2800" b="1" dirty="0"/>
          </a:p>
          <a:p>
            <a:r>
              <a:rPr lang="en-US" sz="2800" b="1" dirty="0"/>
              <a:t>Chris@WaterOxConsulting.com</a:t>
            </a:r>
          </a:p>
          <a:p>
            <a:endParaRPr lang="en-US" sz="2800" b="1" dirty="0"/>
          </a:p>
          <a:p>
            <a:r>
              <a:rPr lang="en-US" sz="2800" b="1" dirty="0"/>
              <a:t>WaterOxConsulting.com</a:t>
            </a:r>
          </a:p>
          <a:p>
            <a:endParaRPr lang="en-US" sz="3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6368386" y="4235376"/>
            <a:ext cx="2729151" cy="1501325"/>
            <a:chOff x="6021280" y="475383"/>
            <a:chExt cx="2729150" cy="1501325"/>
          </a:xfrm>
        </p:grpSpPr>
        <p:sp>
          <p:nvSpPr>
            <p:cNvPr id="5" name="Rectangle 4"/>
            <p:cNvSpPr/>
            <p:nvPr/>
          </p:nvSpPr>
          <p:spPr>
            <a:xfrm>
              <a:off x="6021280" y="475383"/>
              <a:ext cx="2729150" cy="1501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1280" y="684343"/>
              <a:ext cx="2652820" cy="1070312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687" y="4258524"/>
            <a:ext cx="2753459" cy="1501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38049" y="6126824"/>
            <a:ext cx="3166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Stock images from Pexels.com</a:t>
            </a:r>
          </a:p>
        </p:txBody>
      </p:sp>
    </p:spTree>
    <p:extLst>
      <p:ext uri="{BB962C8B-B14F-4D97-AF65-F5344CB8AC3E}">
        <p14:creationId xmlns:p14="http://schemas.microsoft.com/office/powerpoint/2010/main" val="76304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quick dive into the SQL Server Architecture</a:t>
            </a:r>
          </a:p>
          <a:p>
            <a:r>
              <a:rPr lang="en-US" dirty="0"/>
              <a:t>The three main resources SQL Server uses</a:t>
            </a:r>
          </a:p>
          <a:p>
            <a:pPr lvl="1"/>
            <a:r>
              <a:rPr lang="en-US" dirty="0"/>
              <a:t>CPU</a:t>
            </a:r>
          </a:p>
          <a:p>
            <a:pPr lvl="1"/>
            <a:r>
              <a:rPr lang="en-US" dirty="0"/>
              <a:t>Memory</a:t>
            </a:r>
          </a:p>
          <a:p>
            <a:pPr lvl="1"/>
            <a:r>
              <a:rPr lang="en-US" dirty="0"/>
              <a:t>I/O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152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Relational Engine</a:t>
            </a:r>
          </a:p>
          <a:p>
            <a:pPr lvl="1"/>
            <a:r>
              <a:rPr lang="en-US" dirty="0"/>
              <a:t>Command Parser </a:t>
            </a:r>
          </a:p>
          <a:p>
            <a:pPr lvl="2"/>
            <a:r>
              <a:rPr lang="en-US" dirty="0"/>
              <a:t>Checks your syntax</a:t>
            </a:r>
          </a:p>
          <a:p>
            <a:pPr lvl="1"/>
            <a:r>
              <a:rPr lang="en-US" dirty="0"/>
              <a:t>Query Optimizer </a:t>
            </a:r>
          </a:p>
          <a:p>
            <a:pPr lvl="2"/>
            <a:r>
              <a:rPr lang="en-US" dirty="0"/>
              <a:t>Determines how to best get the data</a:t>
            </a:r>
          </a:p>
          <a:p>
            <a:pPr lvl="1"/>
            <a:r>
              <a:rPr lang="en-US" dirty="0"/>
              <a:t>Query Executor </a:t>
            </a:r>
          </a:p>
          <a:p>
            <a:pPr lvl="2"/>
            <a:r>
              <a:rPr lang="en-US" dirty="0"/>
              <a:t>Dispatches commands to the Storage Engine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45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Storage Engine</a:t>
            </a:r>
          </a:p>
          <a:p>
            <a:pPr lvl="1"/>
            <a:r>
              <a:rPr lang="en-US" dirty="0"/>
              <a:t>Access Methods </a:t>
            </a:r>
          </a:p>
          <a:p>
            <a:pPr lvl="2"/>
            <a:r>
              <a:rPr lang="en-US" dirty="0"/>
              <a:t>Determines pages and indexes to use </a:t>
            </a:r>
          </a:p>
          <a:p>
            <a:pPr lvl="1"/>
            <a:r>
              <a:rPr lang="en-US" dirty="0"/>
              <a:t>Buffer Manager</a:t>
            </a:r>
          </a:p>
          <a:p>
            <a:pPr lvl="2"/>
            <a:r>
              <a:rPr lang="en-US" dirty="0"/>
              <a:t>Manages disk I/O functions to &amp; from cache</a:t>
            </a:r>
          </a:p>
          <a:p>
            <a:pPr lvl="1"/>
            <a:r>
              <a:rPr lang="en-US" dirty="0"/>
              <a:t>Transaction Manager</a:t>
            </a:r>
          </a:p>
          <a:p>
            <a:pPr lvl="2"/>
            <a:r>
              <a:rPr lang="en-US" dirty="0"/>
              <a:t>Ensure ACID properties</a:t>
            </a:r>
          </a:p>
          <a:p>
            <a:pPr lvl="3"/>
            <a:r>
              <a:rPr lang="en-US" dirty="0"/>
              <a:t>Atomicity</a:t>
            </a:r>
          </a:p>
          <a:p>
            <a:pPr lvl="3"/>
            <a:r>
              <a:rPr lang="en-US" dirty="0"/>
              <a:t>Consistency</a:t>
            </a:r>
          </a:p>
          <a:p>
            <a:pPr lvl="3"/>
            <a:r>
              <a:rPr lang="en-US" dirty="0"/>
              <a:t>Isolation</a:t>
            </a:r>
          </a:p>
          <a:p>
            <a:pPr lvl="3"/>
            <a:r>
              <a:rPr lang="en-US" dirty="0"/>
              <a:t>Durability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239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  <a:p>
            <a:pPr lvl="1"/>
            <a:r>
              <a:rPr lang="en-US" dirty="0"/>
              <a:t>Buffer Pool </a:t>
            </a:r>
          </a:p>
          <a:p>
            <a:pPr lvl="2"/>
            <a:r>
              <a:rPr lang="en-US" dirty="0"/>
              <a:t>Memory allocated for SQL Server</a:t>
            </a:r>
          </a:p>
          <a:p>
            <a:pPr lvl="1"/>
            <a:r>
              <a:rPr lang="en-US" dirty="0"/>
              <a:t>Plan Cache </a:t>
            </a:r>
          </a:p>
          <a:p>
            <a:pPr lvl="2"/>
            <a:r>
              <a:rPr lang="en-US" dirty="0"/>
              <a:t>Stored execution plans for re-use</a:t>
            </a:r>
          </a:p>
          <a:p>
            <a:pPr lvl="1"/>
            <a:r>
              <a:rPr lang="en-US" dirty="0"/>
              <a:t>Data Cache </a:t>
            </a:r>
          </a:p>
          <a:p>
            <a:pPr lvl="2"/>
            <a:r>
              <a:rPr lang="en-US" dirty="0"/>
              <a:t>Stores data pages for re-use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15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Transaction Log</a:t>
            </a:r>
          </a:p>
          <a:p>
            <a:pPr lvl="1"/>
            <a:r>
              <a:rPr lang="en-US" dirty="0"/>
              <a:t>Sequentially stores the transactions that change the DB</a:t>
            </a:r>
          </a:p>
          <a:p>
            <a:pPr lvl="1"/>
            <a:endParaRPr lang="en-US" dirty="0"/>
          </a:p>
          <a:p>
            <a:r>
              <a:rPr lang="en-US" dirty="0"/>
              <a:t>Data Files</a:t>
            </a:r>
          </a:p>
          <a:p>
            <a:pPr lvl="1"/>
            <a:r>
              <a:rPr lang="en-US" dirty="0"/>
              <a:t>Store the DB on disk</a:t>
            </a:r>
          </a:p>
        </p:txBody>
      </p:sp>
    </p:spTree>
    <p:extLst>
      <p:ext uri="{BB962C8B-B14F-4D97-AF65-F5344CB8AC3E}">
        <p14:creationId xmlns:p14="http://schemas.microsoft.com/office/powerpoint/2010/main" val="3875267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28" y="1083478"/>
            <a:ext cx="8088086" cy="48194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771" y="-329"/>
            <a:ext cx="10515600" cy="1325563"/>
          </a:xfrm>
        </p:spPr>
        <p:txBody>
          <a:bodyPr/>
          <a:lstStyle/>
          <a:p>
            <a:r>
              <a:rPr lang="en-US" dirty="0">
                <a:latin typeface="Britannic Bold" panose="020B0903060703020204" pitchFamily="34" charset="0"/>
              </a:rPr>
              <a:t>Main Components in Action</a:t>
            </a:r>
          </a:p>
        </p:txBody>
      </p:sp>
      <p:sp>
        <p:nvSpPr>
          <p:cNvPr id="6" name="Right Arrow 5"/>
          <p:cNvSpPr/>
          <p:nvPr/>
        </p:nvSpPr>
        <p:spPr>
          <a:xfrm flipH="1">
            <a:off x="6448697" y="1580614"/>
            <a:ext cx="1894114" cy="62701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T-SQL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22529" y="1201624"/>
            <a:ext cx="12779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A</a:t>
            </a:r>
          </a:p>
          <a:p>
            <a:pPr algn="ctr"/>
            <a:r>
              <a:rPr lang="en-US" sz="2800" b="1" dirty="0"/>
              <a:t>Simple </a:t>
            </a:r>
          </a:p>
          <a:p>
            <a:pPr algn="ctr"/>
            <a:r>
              <a:rPr lang="en-US" sz="2800" b="1" dirty="0"/>
              <a:t>Query</a:t>
            </a:r>
          </a:p>
        </p:txBody>
      </p:sp>
      <p:sp>
        <p:nvSpPr>
          <p:cNvPr id="8" name="Up-Down Arrow 7"/>
          <p:cNvSpPr/>
          <p:nvPr/>
        </p:nvSpPr>
        <p:spPr>
          <a:xfrm rot="7200000">
            <a:off x="6809919" y="1579292"/>
            <a:ext cx="156214" cy="2522656"/>
          </a:xfrm>
          <a:prstGeom prst="up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-Down Arrow 8"/>
          <p:cNvSpPr/>
          <p:nvPr/>
        </p:nvSpPr>
        <p:spPr>
          <a:xfrm rot="7200000">
            <a:off x="6827389" y="1561821"/>
            <a:ext cx="159923" cy="2598967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4698278" y="1739544"/>
            <a:ext cx="718457" cy="404949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399900">
            <a:off x="4910212" y="3237479"/>
            <a:ext cx="2954303" cy="20671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807138" y="2727962"/>
            <a:ext cx="718457" cy="33963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/>
          <p:cNvSpPr/>
          <p:nvPr/>
        </p:nvSpPr>
        <p:spPr>
          <a:xfrm rot="7200000">
            <a:off x="6771001" y="1571385"/>
            <a:ext cx="209106" cy="2582875"/>
          </a:xfrm>
          <a:prstGeom prst="up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16200000">
            <a:off x="5188135" y="2320841"/>
            <a:ext cx="718457" cy="404949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501640" y="3198223"/>
            <a:ext cx="300446" cy="82296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293668" y="3953731"/>
            <a:ext cx="496389" cy="28738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7106349" y="4269400"/>
            <a:ext cx="836023" cy="32787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406271" y="5214498"/>
            <a:ext cx="3444415" cy="19594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9774104">
            <a:off x="6921766" y="4911131"/>
            <a:ext cx="1237548" cy="13317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flipH="1">
            <a:off x="7115056" y="4525630"/>
            <a:ext cx="836023" cy="327877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flipH="1">
            <a:off x="6165756" y="4251984"/>
            <a:ext cx="496389" cy="28738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flipV="1">
            <a:off x="5828211" y="3187337"/>
            <a:ext cx="300446" cy="82296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6476978" y="2575496"/>
            <a:ext cx="1894114" cy="627017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Output</a:t>
            </a:r>
          </a:p>
        </p:txBody>
      </p:sp>
      <p:sp>
        <p:nvSpPr>
          <p:cNvPr id="24" name="Left Arrow 23"/>
          <p:cNvSpPr/>
          <p:nvPr/>
        </p:nvSpPr>
        <p:spPr>
          <a:xfrm>
            <a:off x="5083619" y="4608028"/>
            <a:ext cx="1451187" cy="247296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Arrow 24"/>
          <p:cNvSpPr/>
          <p:nvPr/>
        </p:nvSpPr>
        <p:spPr>
          <a:xfrm>
            <a:off x="3455256" y="3917805"/>
            <a:ext cx="1083628" cy="247297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Arrow 25"/>
          <p:cNvSpPr/>
          <p:nvPr/>
        </p:nvSpPr>
        <p:spPr>
          <a:xfrm flipH="1">
            <a:off x="3577807" y="4104391"/>
            <a:ext cx="1083628" cy="247297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 flipH="1">
            <a:off x="5155466" y="4856900"/>
            <a:ext cx="1379340" cy="247296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Arrow 28"/>
          <p:cNvSpPr/>
          <p:nvPr/>
        </p:nvSpPr>
        <p:spPr>
          <a:xfrm flipV="1">
            <a:off x="7105073" y="4235931"/>
            <a:ext cx="825636" cy="241595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Arrow 29"/>
          <p:cNvSpPr/>
          <p:nvPr/>
        </p:nvSpPr>
        <p:spPr>
          <a:xfrm flipH="1" flipV="1">
            <a:off x="7170318" y="3977417"/>
            <a:ext cx="825636" cy="241595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529966" y="1197910"/>
            <a:ext cx="12779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A</a:t>
            </a:r>
          </a:p>
          <a:p>
            <a:pPr algn="ctr"/>
            <a:r>
              <a:rPr lang="en-US" sz="2800" b="1" dirty="0"/>
              <a:t>Simple </a:t>
            </a:r>
          </a:p>
          <a:p>
            <a:pPr algn="ctr"/>
            <a:r>
              <a:rPr lang="en-US" sz="2800" b="1" dirty="0"/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53724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6" grpId="2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Fundamental unit of data storage</a:t>
            </a:r>
          </a:p>
          <a:p>
            <a:r>
              <a:rPr lang="en-US" dirty="0"/>
              <a:t>8KB in size</a:t>
            </a:r>
          </a:p>
          <a:p>
            <a:pPr lvl="1"/>
            <a:r>
              <a:rPr lang="en-US" dirty="0"/>
              <a:t>128 pages / MB</a:t>
            </a:r>
          </a:p>
          <a:p>
            <a:r>
              <a:rPr lang="en-US" dirty="0"/>
              <a:t>96 byte header</a:t>
            </a:r>
          </a:p>
          <a:p>
            <a:pPr lvl="1"/>
            <a:r>
              <a:rPr lang="en-US" dirty="0"/>
              <a:t>Page number</a:t>
            </a:r>
          </a:p>
          <a:p>
            <a:pPr lvl="1"/>
            <a:r>
              <a:rPr lang="en-US" dirty="0"/>
              <a:t>Page type</a:t>
            </a:r>
          </a:p>
          <a:p>
            <a:pPr lvl="1"/>
            <a:r>
              <a:rPr lang="en-US" dirty="0"/>
              <a:t>Amount of free space</a:t>
            </a:r>
          </a:p>
          <a:p>
            <a:r>
              <a:rPr lang="en-US" dirty="0"/>
              <a:t>Rows cannot span pages</a:t>
            </a:r>
          </a:p>
          <a:p>
            <a:pPr lvl="1"/>
            <a:r>
              <a:rPr lang="en-US" dirty="0"/>
              <a:t>Portions moved off the row page to allow larger values</a:t>
            </a:r>
          </a:p>
        </p:txBody>
      </p:sp>
    </p:spTree>
    <p:extLst>
      <p:ext uri="{BB962C8B-B14F-4D97-AF65-F5344CB8AC3E}">
        <p14:creationId xmlns:p14="http://schemas.microsoft.com/office/powerpoint/2010/main" val="3405680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unit in which space is managed</a:t>
            </a:r>
          </a:p>
          <a:p>
            <a:r>
              <a:rPr lang="en-US" dirty="0"/>
              <a:t>8 physical contiguous pages</a:t>
            </a:r>
          </a:p>
          <a:p>
            <a:pPr lvl="1"/>
            <a:r>
              <a:rPr lang="en-US" dirty="0"/>
              <a:t>64 KB</a:t>
            </a:r>
          </a:p>
          <a:p>
            <a:pPr lvl="1"/>
            <a:r>
              <a:rPr lang="en-US" dirty="0"/>
              <a:t>16 Extents / MB</a:t>
            </a:r>
          </a:p>
          <a:p>
            <a:r>
              <a:rPr lang="en-US" dirty="0"/>
              <a:t>Uniform </a:t>
            </a:r>
          </a:p>
          <a:p>
            <a:pPr lvl="1"/>
            <a:r>
              <a:rPr lang="en-US" dirty="0"/>
              <a:t>Owned by a single object</a:t>
            </a:r>
          </a:p>
          <a:p>
            <a:pPr lvl="1"/>
            <a:r>
              <a:rPr lang="en-US" dirty="0"/>
              <a:t>Uses all 8 pages</a:t>
            </a:r>
          </a:p>
          <a:p>
            <a:r>
              <a:rPr lang="en-US" dirty="0"/>
              <a:t>Mixed</a:t>
            </a:r>
          </a:p>
          <a:p>
            <a:pPr lvl="1"/>
            <a:r>
              <a:rPr lang="en-US" dirty="0"/>
              <a:t>Shared by up to 8 objects</a:t>
            </a:r>
          </a:p>
        </p:txBody>
      </p:sp>
    </p:spTree>
    <p:extLst>
      <p:ext uri="{BB962C8B-B14F-4D97-AF65-F5344CB8AC3E}">
        <p14:creationId xmlns:p14="http://schemas.microsoft.com/office/powerpoint/2010/main" val="2286020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</TotalTime>
  <Words>1894</Words>
  <Application>Microsoft Office PowerPoint</Application>
  <PresentationFormat>Widescreen</PresentationFormat>
  <Paragraphs>263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Britannic Bold</vt:lpstr>
      <vt:lpstr>Calibri</vt:lpstr>
      <vt:lpstr>Cicle</vt:lpstr>
      <vt:lpstr>Eras Medium ITC</vt:lpstr>
      <vt:lpstr>Ostrich Sans Bold</vt:lpstr>
      <vt:lpstr>Office Theme</vt:lpstr>
      <vt:lpstr>PowerPoint Presentation</vt:lpstr>
      <vt:lpstr>Overview</vt:lpstr>
      <vt:lpstr>Major Components</vt:lpstr>
      <vt:lpstr>Major Components</vt:lpstr>
      <vt:lpstr>Major Components</vt:lpstr>
      <vt:lpstr>Major Components</vt:lpstr>
      <vt:lpstr>Main Components in Action</vt:lpstr>
      <vt:lpstr>Pages</vt:lpstr>
      <vt:lpstr>Extents</vt:lpstr>
      <vt:lpstr>Dirty Pages</vt:lpstr>
      <vt:lpstr>LazyWriter</vt:lpstr>
      <vt:lpstr>Page Splitting</vt:lpstr>
      <vt:lpstr>Main Resources - CPU</vt:lpstr>
      <vt:lpstr>Main Resources - CPU</vt:lpstr>
      <vt:lpstr>Main Resources - CPU</vt:lpstr>
      <vt:lpstr>Main Resources - Memory</vt:lpstr>
      <vt:lpstr>Main Resources – I/O</vt:lpstr>
      <vt:lpstr>Main Resources - Others</vt:lpstr>
      <vt:lpstr>PowerPoint Presentation</vt:lpstr>
    </vt:vector>
  </TitlesOfParts>
  <Company>WaterOx Consulting,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SQLDEV-02</dc:title>
  <dc:creator>Chris Bell</dc:creator>
  <cp:lastModifiedBy>Chris Bell</cp:lastModifiedBy>
  <cp:revision>31</cp:revision>
  <cp:lastPrinted>2015-04-03T01:32:29Z</cp:lastPrinted>
  <dcterms:created xsi:type="dcterms:W3CDTF">2015-04-02T20:00:35Z</dcterms:created>
  <dcterms:modified xsi:type="dcterms:W3CDTF">2017-01-18T13:13:58Z</dcterms:modified>
</cp:coreProperties>
</file>