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59" r:id="rId3"/>
    <p:sldId id="296" r:id="rId4"/>
    <p:sldId id="298" r:id="rId5"/>
    <p:sldId id="262" r:id="rId6"/>
    <p:sldId id="260" r:id="rId7"/>
    <p:sldId id="265" r:id="rId8"/>
    <p:sldId id="264" r:id="rId9"/>
    <p:sldId id="263" r:id="rId10"/>
    <p:sldId id="266" r:id="rId11"/>
    <p:sldId id="267" r:id="rId12"/>
    <p:sldId id="273" r:id="rId13"/>
    <p:sldId id="268" r:id="rId14"/>
    <p:sldId id="270" r:id="rId15"/>
    <p:sldId id="278" r:id="rId16"/>
    <p:sldId id="300" r:id="rId17"/>
    <p:sldId id="277" r:id="rId18"/>
    <p:sldId id="297" r:id="rId19"/>
    <p:sldId id="301" r:id="rId20"/>
    <p:sldId id="276" r:id="rId21"/>
    <p:sldId id="269" r:id="rId22"/>
    <p:sldId id="279" r:id="rId23"/>
    <p:sldId id="272" r:id="rId24"/>
    <p:sldId id="302" r:id="rId25"/>
    <p:sldId id="280" r:id="rId26"/>
    <p:sldId id="284" r:id="rId27"/>
    <p:sldId id="283" r:id="rId28"/>
    <p:sldId id="281" r:id="rId29"/>
    <p:sldId id="303" r:id="rId30"/>
    <p:sldId id="295" r:id="rId31"/>
    <p:sldId id="294" r:id="rId32"/>
    <p:sldId id="293" r:id="rId33"/>
    <p:sldId id="292" r:id="rId34"/>
    <p:sldId id="304" r:id="rId35"/>
    <p:sldId id="290" r:id="rId36"/>
    <p:sldId id="288" r:id="rId37"/>
    <p:sldId id="299" r:id="rId38"/>
    <p:sldId id="25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764"/>
    <a:srgbClr val="FF3300"/>
    <a:srgbClr val="000000"/>
    <a:srgbClr val="1655B2"/>
    <a:srgbClr val="2F5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7146" autoAdjust="0"/>
  </p:normalViewPr>
  <p:slideViewPr>
    <p:cSldViewPr>
      <p:cViewPr varScale="1">
        <p:scale>
          <a:sx n="57" d="100"/>
          <a:sy n="57" d="100"/>
        </p:scale>
        <p:origin x="90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CDF98-474D-438F-8D08-43A22E377CB5}" type="datetimeFigureOut">
              <a:rPr lang="en-US" smtClean="0"/>
              <a:t>8/17/2013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61EA3-ACF0-4B05-A533-AC1628BCE3EB}" type="slidenum">
              <a:rPr lang="en-US" smtClean="0"/>
              <a:t>‹#›</a:t>
            </a:fld>
            <a:endParaRPr lang="en-US"/>
          </a:p>
        </p:txBody>
      </p:sp>
    </p:spTree>
    <p:extLst>
      <p:ext uri="{BB962C8B-B14F-4D97-AF65-F5344CB8AC3E}">
        <p14:creationId xmlns:p14="http://schemas.microsoft.com/office/powerpoint/2010/main" val="171861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1</a:t>
            </a:fld>
            <a:endParaRPr lang="en-US"/>
          </a:p>
        </p:txBody>
      </p:sp>
    </p:spTree>
    <p:extLst>
      <p:ext uri="{BB962C8B-B14F-4D97-AF65-F5344CB8AC3E}">
        <p14:creationId xmlns:p14="http://schemas.microsoft.com/office/powerpoint/2010/main" val="80000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in transit</a:t>
            </a:r>
          </a:p>
          <a:p>
            <a:r>
              <a:rPr lang="en-US" dirty="0" smtClean="0"/>
              <a:t>Thousands of prospectors panning</a:t>
            </a:r>
            <a:r>
              <a:rPr lang="en-US" baseline="0" dirty="0" smtClean="0"/>
              <a:t> for gold in a fast flowing river</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10</a:t>
            </a:fld>
            <a:endParaRPr lang="en-US"/>
          </a:p>
        </p:txBody>
      </p:sp>
    </p:spTree>
    <p:extLst>
      <p:ext uri="{BB962C8B-B14F-4D97-AF65-F5344CB8AC3E}">
        <p14:creationId xmlns:p14="http://schemas.microsoft.com/office/powerpoint/2010/main" val="290506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Corporate DB = Mountains of data gold in one location.</a:t>
            </a:r>
          </a:p>
          <a:p>
            <a:r>
              <a:rPr lang="en-US" dirty="0" smtClean="0"/>
              <a:t>How</a:t>
            </a:r>
            <a:r>
              <a:rPr lang="en-US" baseline="0" dirty="0" smtClean="0"/>
              <a:t> much confidential information do you have at work”</a:t>
            </a:r>
          </a:p>
          <a:p>
            <a:r>
              <a:rPr lang="en-US" baseline="0" dirty="0" err="1" smtClean="0"/>
              <a:t>Credt</a:t>
            </a:r>
            <a:r>
              <a:rPr lang="en-US" baseline="0" dirty="0" smtClean="0"/>
              <a:t> cards</a:t>
            </a:r>
          </a:p>
          <a:p>
            <a:r>
              <a:rPr lang="en-US" baseline="0" dirty="0" err="1" smtClean="0"/>
              <a:t>Ssns</a:t>
            </a:r>
            <a:endParaRPr lang="en-US" baseline="0" dirty="0" smtClean="0"/>
          </a:p>
          <a:p>
            <a:r>
              <a:rPr lang="en-US" baseline="0" dirty="0" smtClean="0"/>
              <a:t>Confidential employee data</a:t>
            </a:r>
          </a:p>
          <a:p>
            <a:r>
              <a:rPr lang="en-US" baseline="0" dirty="0" smtClean="0"/>
              <a:t>Contracts</a:t>
            </a:r>
          </a:p>
          <a:p>
            <a:r>
              <a:rPr lang="en-US" baseline="0" dirty="0" smtClean="0"/>
              <a:t>Purchase orders</a:t>
            </a:r>
          </a:p>
          <a:p>
            <a:r>
              <a:rPr lang="en-US" baseline="0" dirty="0" smtClean="0"/>
              <a:t>Medical records</a:t>
            </a:r>
          </a:p>
          <a:p>
            <a:r>
              <a:rPr lang="en-US" baseline="0" dirty="0" smtClean="0"/>
              <a:t>financials</a:t>
            </a:r>
            <a:endParaRPr lang="en-US" dirty="0" smtClean="0"/>
          </a:p>
        </p:txBody>
      </p:sp>
      <p:sp>
        <p:nvSpPr>
          <p:cNvPr id="4" name="Slide Number Placeholder 3"/>
          <p:cNvSpPr>
            <a:spLocks noGrp="1"/>
          </p:cNvSpPr>
          <p:nvPr>
            <p:ph type="sldNum" sz="quarter" idx="10"/>
          </p:nvPr>
        </p:nvSpPr>
        <p:spPr/>
        <p:txBody>
          <a:bodyPr/>
          <a:lstStyle/>
          <a:p>
            <a:fld id="{D5A61EA3-ACF0-4B05-A533-AC1628BCE3EB}" type="slidenum">
              <a:rPr lang="en-US" smtClean="0"/>
              <a:t>11</a:t>
            </a:fld>
            <a:endParaRPr lang="en-US"/>
          </a:p>
        </p:txBody>
      </p:sp>
    </p:spTree>
    <p:extLst>
      <p:ext uri="{BB962C8B-B14F-4D97-AF65-F5344CB8AC3E}">
        <p14:creationId xmlns:p14="http://schemas.microsoft.com/office/powerpoint/2010/main" val="319304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there is a fence, doesn’t mean you’re safe</a:t>
            </a:r>
          </a:p>
          <a:p>
            <a:r>
              <a:rPr lang="en-US" dirty="0" smtClean="0"/>
              <a:t>Just because you lock the gate</a:t>
            </a:r>
            <a:r>
              <a:rPr lang="en-US" baseline="0" dirty="0" smtClean="0"/>
              <a:t> doesn’t mean you are safe</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12</a:t>
            </a:fld>
            <a:endParaRPr lang="en-US"/>
          </a:p>
        </p:txBody>
      </p:sp>
    </p:spTree>
    <p:extLst>
      <p:ext uri="{BB962C8B-B14F-4D97-AF65-F5344CB8AC3E}">
        <p14:creationId xmlns:p14="http://schemas.microsoft.com/office/powerpoint/2010/main" val="389600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a:t>
            </a:r>
            <a:r>
              <a:rPr lang="en-US" baseline="0" dirty="0" smtClean="0"/>
              <a:t> change is coming</a:t>
            </a:r>
          </a:p>
          <a:p>
            <a:r>
              <a:rPr lang="en-US" baseline="0" dirty="0" smtClean="0"/>
              <a:t>Need to prepare for the upcoming storm</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13</a:t>
            </a:fld>
            <a:endParaRPr lang="en-US"/>
          </a:p>
        </p:txBody>
      </p:sp>
    </p:spTree>
    <p:extLst>
      <p:ext uri="{BB962C8B-B14F-4D97-AF65-F5344CB8AC3E}">
        <p14:creationId xmlns:p14="http://schemas.microsoft.com/office/powerpoint/2010/main" val="147898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http://www.thephatstartup.com/wp-content/uploads/2012/08/dont-worry-i-got-this.jpg</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15</a:t>
            </a:fld>
            <a:endParaRPr lang="en-US"/>
          </a:p>
        </p:txBody>
      </p:sp>
    </p:spTree>
    <p:extLst>
      <p:ext uri="{BB962C8B-B14F-4D97-AF65-F5344CB8AC3E}">
        <p14:creationId xmlns:p14="http://schemas.microsoft.com/office/powerpoint/2010/main" val="328419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http://www.thephatstartup.com/wp-content/uploads/2012/08/dont-worry-i-got-this.jpg</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16</a:t>
            </a:fld>
            <a:endParaRPr lang="en-US"/>
          </a:p>
        </p:txBody>
      </p:sp>
    </p:spTree>
    <p:extLst>
      <p:ext uri="{BB962C8B-B14F-4D97-AF65-F5344CB8AC3E}">
        <p14:creationId xmlns:p14="http://schemas.microsoft.com/office/powerpoint/2010/main" val="328419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t>
            </a:r>
          </a:p>
          <a:p>
            <a:r>
              <a:rPr lang="en-US" dirty="0" smtClean="0"/>
              <a:t>encrypt the data "At rest", the actual files themselves are encrypted via a symmetric database encryption key usually protected by an asymmetric key or a certificate.</a:t>
            </a:r>
          </a:p>
          <a:p>
            <a:endParaRPr lang="en-US" dirty="0" smtClean="0"/>
          </a:p>
          <a:p>
            <a:r>
              <a:rPr lang="en-US" dirty="0" smtClean="0"/>
              <a:t>encrypt database files (data and log) and transaction log records for log shipped and mirrored databases.</a:t>
            </a:r>
          </a:p>
          <a:p>
            <a:endParaRPr lang="en-US" dirty="0" smtClean="0"/>
          </a:p>
          <a:p>
            <a:r>
              <a:rPr lang="en-US" smtClean="0"/>
              <a:t>affect </a:t>
            </a:r>
            <a:r>
              <a:rPr lang="en-US" dirty="0" smtClean="0"/>
              <a:t>performance for non encrypted databases on the same instance due to addition of the encrypted TempDB.</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18</a:t>
            </a:fld>
            <a:endParaRPr lang="en-US"/>
          </a:p>
        </p:txBody>
      </p:sp>
    </p:spTree>
    <p:extLst>
      <p:ext uri="{BB962C8B-B14F-4D97-AF65-F5344CB8AC3E}">
        <p14:creationId xmlns:p14="http://schemas.microsoft.com/office/powerpoint/2010/main" val="173541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http://www.thephatstartup.com/wp-content/uploads/2012/08/dont-worry-i-got-this.jpg</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19</a:t>
            </a:fld>
            <a:endParaRPr lang="en-US"/>
          </a:p>
        </p:txBody>
      </p:sp>
    </p:spTree>
    <p:extLst>
      <p:ext uri="{BB962C8B-B14F-4D97-AF65-F5344CB8AC3E}">
        <p14:creationId xmlns:p14="http://schemas.microsoft.com/office/powerpoint/2010/main" val="3284197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Hashing is taking a variable length string and ‘hashing’ it to a fixed length of gibberish consistently.</a:t>
            </a:r>
          </a:p>
          <a:p>
            <a:r>
              <a:rPr lang="en-US" baseline="0" dirty="0" smtClean="0"/>
              <a:t>Always will hash to the same value</a:t>
            </a:r>
          </a:p>
          <a:p>
            <a:r>
              <a:rPr lang="en-US" baseline="0" dirty="0" smtClean="0"/>
              <a:t>Some things to be aware of when hashing</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20</a:t>
            </a:fld>
            <a:endParaRPr lang="en-US"/>
          </a:p>
        </p:txBody>
      </p:sp>
    </p:spTree>
    <p:extLst>
      <p:ext uri="{BB962C8B-B14F-4D97-AF65-F5344CB8AC3E}">
        <p14:creationId xmlns:p14="http://schemas.microsoft.com/office/powerpoint/2010/main" val="306744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Salting a hash means adding a value in it to make attacks by</a:t>
            </a:r>
            <a:r>
              <a:rPr lang="en-US" baseline="0" dirty="0" smtClean="0"/>
              <a:t> hackers harder for them.</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21</a:t>
            </a:fld>
            <a:endParaRPr lang="en-US"/>
          </a:p>
        </p:txBody>
      </p:sp>
    </p:spTree>
    <p:extLst>
      <p:ext uri="{BB962C8B-B14F-4D97-AF65-F5344CB8AC3E}">
        <p14:creationId xmlns:p14="http://schemas.microsoft.com/office/powerpoint/2010/main" val="177988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am</a:t>
            </a:r>
            <a:r>
              <a:rPr lang="en-US" baseline="0" dirty="0" smtClean="0"/>
              <a:t> I?</a:t>
            </a:r>
          </a:p>
          <a:p>
            <a:r>
              <a:rPr lang="en-US" baseline="0" dirty="0" smtClean="0"/>
              <a:t>Founder of WaterOx Consulting – Remote DBA Services and SQL Server Consulting.</a:t>
            </a:r>
          </a:p>
          <a:p>
            <a:r>
              <a:rPr lang="en-US" baseline="0" dirty="0" smtClean="0"/>
              <a:t>Over 18 </a:t>
            </a:r>
            <a:r>
              <a:rPr lang="en-US" baseline="0" dirty="0" err="1" smtClean="0"/>
              <a:t>yrs</a:t>
            </a:r>
            <a:r>
              <a:rPr lang="en-US" baseline="0" dirty="0" smtClean="0"/>
              <a:t> experience with SQL Server</a:t>
            </a:r>
          </a:p>
          <a:p>
            <a:r>
              <a:rPr lang="en-US" baseline="0" dirty="0" smtClean="0"/>
              <a:t>Member of: PASS, Toastmasters, Data Management international and a Microsoft partner &amp; </a:t>
            </a:r>
            <a:r>
              <a:rPr lang="en-US" baseline="0" dirty="0" err="1" smtClean="0"/>
              <a:t>Bizspark</a:t>
            </a:r>
            <a:r>
              <a:rPr lang="en-US" baseline="0" dirty="0" smtClean="0"/>
              <a:t> (someone at MS thinks I have a good idea)</a:t>
            </a:r>
          </a:p>
          <a:p>
            <a:r>
              <a:rPr lang="en-US" baseline="0" dirty="0" smtClean="0"/>
              <a:t>Member of the data werewolves on Linked in</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a:t>
            </a:fld>
            <a:endParaRPr lang="en-US"/>
          </a:p>
        </p:txBody>
      </p:sp>
    </p:spTree>
    <p:extLst>
      <p:ext uri="{BB962C8B-B14F-4D97-AF65-F5344CB8AC3E}">
        <p14:creationId xmlns:p14="http://schemas.microsoft.com/office/powerpoint/2010/main" val="1494489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Hashing is 1 way only.</a:t>
            </a:r>
          </a:p>
          <a:p>
            <a:r>
              <a:rPr lang="en-US" dirty="0" smtClean="0"/>
              <a:t>There</a:t>
            </a:r>
            <a:r>
              <a:rPr lang="en-US" baseline="0" dirty="0" smtClean="0"/>
              <a:t> is no ‘</a:t>
            </a:r>
            <a:r>
              <a:rPr lang="en-US" baseline="0" dirty="0" err="1" smtClean="0"/>
              <a:t>unhashing</a:t>
            </a:r>
            <a:r>
              <a:rPr lang="en-US" baseline="0" dirty="0" smtClean="0"/>
              <a:t>’ a value if you need it later </a:t>
            </a:r>
          </a:p>
          <a:p>
            <a:r>
              <a:rPr lang="en-US" baseline="0" dirty="0" smtClean="0"/>
              <a:t>(ex report, membership card,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22</a:t>
            </a:fld>
            <a:endParaRPr lang="en-US"/>
          </a:p>
        </p:txBody>
      </p:sp>
    </p:spTree>
    <p:extLst>
      <p:ext uri="{BB962C8B-B14F-4D97-AF65-F5344CB8AC3E}">
        <p14:creationId xmlns:p14="http://schemas.microsoft.com/office/powerpoint/2010/main" val="1431826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Hashing does run the risk of ‘collisions’</a:t>
            </a:r>
          </a:p>
          <a:p>
            <a:r>
              <a:rPr lang="en-US" dirty="0" smtClean="0"/>
              <a:t>Times where the hashed values for 2 totally</a:t>
            </a:r>
            <a:r>
              <a:rPr lang="en-US" baseline="0" dirty="0" smtClean="0"/>
              <a:t> different values comes out the same.</a:t>
            </a:r>
          </a:p>
          <a:p>
            <a:r>
              <a:rPr lang="en-US" baseline="0" dirty="0" smtClean="0"/>
              <a:t>Rainbow tables to crack values, etc.</a:t>
            </a:r>
          </a:p>
          <a:p>
            <a:endParaRPr lang="en-US" baseline="0" dirty="0" smtClean="0"/>
          </a:p>
          <a:p>
            <a:r>
              <a:rPr lang="en-US" baseline="0" dirty="0" smtClean="0"/>
              <a:t>Hashing is like baking bread</a:t>
            </a:r>
          </a:p>
          <a:p>
            <a:r>
              <a:rPr lang="en-US" baseline="0" dirty="0" smtClean="0"/>
              <a:t>Flour water yeast + baking (algorithm) = bread</a:t>
            </a:r>
          </a:p>
          <a:p>
            <a:r>
              <a:rPr lang="en-US" baseline="0" dirty="0" smtClean="0"/>
              <a:t>2 cup flour 1 TBSP yeast </a:t>
            </a:r>
            <a:r>
              <a:rPr lang="en-US" baseline="0" dirty="0" err="1" smtClean="0"/>
              <a:t>vs</a:t>
            </a:r>
            <a:r>
              <a:rPr lang="en-US" baseline="0" dirty="0" smtClean="0"/>
              <a:t> 1.9 cup flour + .9 TBSP yeast</a:t>
            </a:r>
          </a:p>
          <a:p>
            <a:r>
              <a:rPr lang="en-US" baseline="0" dirty="0" smtClean="0"/>
              <a:t>You can’t tell what made the bread, look the same, taste the same</a:t>
            </a:r>
          </a:p>
          <a:p>
            <a:r>
              <a:rPr lang="en-US" baseline="0" dirty="0" smtClean="0"/>
              <a:t>Can’t undo</a:t>
            </a:r>
          </a:p>
          <a:p>
            <a:endParaRPr lang="en-US" baseline="0" dirty="0" smtClean="0"/>
          </a:p>
          <a:p>
            <a:r>
              <a:rPr lang="en-US" baseline="0" dirty="0" smtClean="0"/>
              <a:t>Hashing not an option in my situation</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23</a:t>
            </a:fld>
            <a:endParaRPr lang="en-US"/>
          </a:p>
        </p:txBody>
      </p:sp>
    </p:spTree>
    <p:extLst>
      <p:ext uri="{BB962C8B-B14F-4D97-AF65-F5344CB8AC3E}">
        <p14:creationId xmlns:p14="http://schemas.microsoft.com/office/powerpoint/2010/main" val="1653084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http://www.thephatstartup.com/wp-content/uploads/2012/08/dont-worry-i-got-this.jpg</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24</a:t>
            </a:fld>
            <a:endParaRPr lang="en-US"/>
          </a:p>
        </p:txBody>
      </p:sp>
    </p:spTree>
    <p:extLst>
      <p:ext uri="{BB962C8B-B14F-4D97-AF65-F5344CB8AC3E}">
        <p14:creationId xmlns:p14="http://schemas.microsoft.com/office/powerpoint/2010/main" val="3284197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 powerful and complex</a:t>
            </a:r>
          </a:p>
          <a:p>
            <a:r>
              <a:rPr lang="en-US" dirty="0" smtClean="0"/>
              <a:t>Non-</a:t>
            </a:r>
            <a:r>
              <a:rPr lang="en-US" dirty="0" err="1" smtClean="0"/>
              <a:t>determinite</a:t>
            </a:r>
            <a:endParaRPr lang="en-US" dirty="0" smtClean="0"/>
          </a:p>
          <a:p>
            <a:r>
              <a:rPr lang="en-US" dirty="0" smtClean="0"/>
              <a:t>Different </a:t>
            </a:r>
            <a:r>
              <a:rPr lang="en-US" dirty="0" err="1" smtClean="0"/>
              <a:t>everytime</a:t>
            </a:r>
            <a:r>
              <a:rPr lang="en-US" baseline="0" dirty="0" smtClean="0"/>
              <a:t> you encrypt the value (</a:t>
            </a:r>
            <a:r>
              <a:rPr lang="en-US" dirty="0" smtClean="0"/>
              <a:t>non-deterministic)</a:t>
            </a:r>
            <a:endParaRPr lang="en-US" baseline="0" dirty="0" smtClean="0"/>
          </a:p>
          <a:p>
            <a:r>
              <a:rPr lang="en-US" baseline="0" dirty="0" smtClean="0"/>
              <a:t>The keys are what make it possible</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25</a:t>
            </a:fld>
            <a:endParaRPr lang="en-US"/>
          </a:p>
        </p:txBody>
      </p:sp>
    </p:spTree>
    <p:extLst>
      <p:ext uri="{BB962C8B-B14F-4D97-AF65-F5344CB8AC3E}">
        <p14:creationId xmlns:p14="http://schemas.microsoft.com/office/powerpoint/2010/main" val="425645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goes both ways – encrypt and decrypt</a:t>
            </a:r>
          </a:p>
          <a:p>
            <a:r>
              <a:rPr lang="en-US" dirty="0" smtClean="0"/>
              <a:t>Can</a:t>
            </a:r>
            <a:r>
              <a:rPr lang="en-US" baseline="0" dirty="0" smtClean="0"/>
              <a:t> easily get the values so long as I have access to the keys</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26</a:t>
            </a:fld>
            <a:endParaRPr lang="en-US"/>
          </a:p>
        </p:txBody>
      </p:sp>
    </p:spTree>
    <p:extLst>
      <p:ext uri="{BB962C8B-B14F-4D97-AF65-F5344CB8AC3E}">
        <p14:creationId xmlns:p14="http://schemas.microsoft.com/office/powerpoint/2010/main" val="3102281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values – search on encrypted</a:t>
            </a:r>
          </a:p>
          <a:p>
            <a:r>
              <a:rPr lang="en-US" dirty="0" smtClean="0"/>
              <a:t>Show table scan,</a:t>
            </a:r>
            <a:r>
              <a:rPr lang="en-US" baseline="0" dirty="0" smtClean="0"/>
              <a:t> then index scan</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28</a:t>
            </a:fld>
            <a:endParaRPr lang="en-US"/>
          </a:p>
        </p:txBody>
      </p:sp>
    </p:spTree>
    <p:extLst>
      <p:ext uri="{BB962C8B-B14F-4D97-AF65-F5344CB8AC3E}">
        <p14:creationId xmlns:p14="http://schemas.microsoft.com/office/powerpoint/2010/main" val="4048490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http://www.thephatstartup.com/wp-content/uploads/2012/08/dont-worry-i-got-this.jpg</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29</a:t>
            </a:fld>
            <a:endParaRPr lang="en-US"/>
          </a:p>
        </p:txBody>
      </p:sp>
    </p:spTree>
    <p:extLst>
      <p:ext uri="{BB962C8B-B14F-4D97-AF65-F5344CB8AC3E}">
        <p14:creationId xmlns:p14="http://schemas.microsoft.com/office/powerpoint/2010/main" val="328419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options do we have?</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30</a:t>
            </a:fld>
            <a:endParaRPr lang="en-US"/>
          </a:p>
        </p:txBody>
      </p:sp>
    </p:spTree>
    <p:extLst>
      <p:ext uri="{BB962C8B-B14F-4D97-AF65-F5344CB8AC3E}">
        <p14:creationId xmlns:p14="http://schemas.microsoft.com/office/powerpoint/2010/main" val="1658628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practice</a:t>
            </a:r>
            <a:r>
              <a:rPr lang="en-US" baseline="0" dirty="0" smtClean="0"/>
              <a:t> to expose part of the data being searched</a:t>
            </a:r>
          </a:p>
          <a:p>
            <a:r>
              <a:rPr lang="en-US" baseline="0" dirty="0" smtClean="0"/>
              <a:t>‘Partial Plaintext Value’</a:t>
            </a:r>
          </a:p>
          <a:p>
            <a:r>
              <a:rPr lang="en-US" baseline="0" dirty="0" smtClean="0"/>
              <a:t>Ex: last 4 of SSN</a:t>
            </a:r>
          </a:p>
          <a:p>
            <a:pPr marL="171450" indent="-171450">
              <a:buFontTx/>
              <a:buChar char="-"/>
            </a:pPr>
            <a:r>
              <a:rPr lang="en-US" baseline="0" dirty="0" smtClean="0"/>
              <a:t>issue: I have given part of the encrypted value to anyone that gets a hold of my data.</a:t>
            </a:r>
          </a:p>
          <a:p>
            <a:pPr marL="171450" indent="-171450">
              <a:buFontTx/>
              <a:buChar char="-"/>
            </a:pPr>
            <a:r>
              <a:rPr lang="en-US" baseline="0" dirty="0" smtClean="0"/>
              <a:t>They look for that pattern to get a subset to then focus on </a:t>
            </a:r>
          </a:p>
          <a:p>
            <a:pPr marL="171450" indent="-171450">
              <a:buFontTx/>
              <a:buChar char="-"/>
            </a:pPr>
            <a:r>
              <a:rPr lang="en-US" baseline="0" dirty="0" smtClean="0"/>
              <a:t>Reduce time and effort to then crack the cipher</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D5A61EA3-ACF0-4B05-A533-AC1628BCE3EB}" type="slidenum">
              <a:rPr lang="en-US" smtClean="0"/>
              <a:t>31</a:t>
            </a:fld>
            <a:endParaRPr lang="en-US"/>
          </a:p>
        </p:txBody>
      </p:sp>
    </p:spTree>
    <p:extLst>
      <p:ext uri="{BB962C8B-B14F-4D97-AF65-F5344CB8AC3E}">
        <p14:creationId xmlns:p14="http://schemas.microsoft.com/office/powerpoint/2010/main" val="90694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want to store the hash – why bother to encrypt unless to undo – overkill and overwork</a:t>
            </a:r>
          </a:p>
          <a:p>
            <a:r>
              <a:rPr lang="en-US" dirty="0" smtClean="0"/>
              <a:t>“Simplify”</a:t>
            </a:r>
          </a:p>
          <a:p>
            <a:r>
              <a:rPr lang="en-US" dirty="0" smtClean="0"/>
              <a:t>We know the hashing is deterministic – take that value, divide it to get a grouping</a:t>
            </a:r>
            <a:r>
              <a:rPr lang="en-US" baseline="0" dirty="0" smtClean="0"/>
              <a:t> value, then store that. </a:t>
            </a:r>
          </a:p>
          <a:p>
            <a:r>
              <a:rPr lang="en-US" baseline="0" dirty="0" smtClean="0"/>
              <a:t>Gives no hint what-so-ever to the actual hashed value</a:t>
            </a:r>
          </a:p>
          <a:p>
            <a:r>
              <a:rPr lang="en-US" baseline="0" dirty="0" smtClean="0"/>
              <a:t>- Create index on the </a:t>
            </a:r>
            <a:r>
              <a:rPr lang="en-US" baseline="0" dirty="0" err="1" smtClean="0"/>
              <a:t>hashgroup</a:t>
            </a:r>
            <a:r>
              <a:rPr lang="en-US" baseline="0" dirty="0" smtClean="0"/>
              <a:t> value</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32</a:t>
            </a:fld>
            <a:endParaRPr lang="en-US"/>
          </a:p>
        </p:txBody>
      </p:sp>
    </p:spTree>
    <p:extLst>
      <p:ext uri="{BB962C8B-B14F-4D97-AF65-F5344CB8AC3E}">
        <p14:creationId xmlns:p14="http://schemas.microsoft.com/office/powerpoint/2010/main" val="314678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3</a:t>
            </a:fld>
            <a:endParaRPr lang="en-US"/>
          </a:p>
        </p:txBody>
      </p:sp>
    </p:spTree>
    <p:extLst>
      <p:ext uri="{BB962C8B-B14F-4D97-AF65-F5344CB8AC3E}">
        <p14:creationId xmlns:p14="http://schemas.microsoft.com/office/powerpoint/2010/main" val="2925577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http://www.thephatstartup.com/wp-content/uploads/2012/08/dont-worry-i-got-this.jpg</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34</a:t>
            </a:fld>
            <a:endParaRPr lang="en-US"/>
          </a:p>
        </p:txBody>
      </p:sp>
    </p:spTree>
    <p:extLst>
      <p:ext uri="{BB962C8B-B14F-4D97-AF65-F5344CB8AC3E}">
        <p14:creationId xmlns:p14="http://schemas.microsoft.com/office/powerpoint/2010/main" val="3284197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True encryption hacking in a reasonable amount of time would require quantum computers, not readily available to hackers.</a:t>
            </a:r>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36</a:t>
            </a:fld>
            <a:endParaRPr lang="en-US"/>
          </a:p>
        </p:txBody>
      </p:sp>
    </p:spTree>
    <p:extLst>
      <p:ext uri="{BB962C8B-B14F-4D97-AF65-F5344CB8AC3E}">
        <p14:creationId xmlns:p14="http://schemas.microsoft.com/office/powerpoint/2010/main" val="1022900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True encryption hacking in a reasonable </a:t>
            </a:r>
            <a:r>
              <a:rPr lang="en-US" dirty="0" err="1" smtClean="0"/>
              <a:t>anount</a:t>
            </a:r>
            <a:r>
              <a:rPr lang="en-US" smtClean="0"/>
              <a:t> of time would require quantum computers, not readily available to hackers.</a:t>
            </a:r>
          </a:p>
          <a:p>
            <a:endParaRPr lang="en-US"/>
          </a:p>
        </p:txBody>
      </p:sp>
      <p:sp>
        <p:nvSpPr>
          <p:cNvPr id="4" name="Slide Number Placeholder 3"/>
          <p:cNvSpPr>
            <a:spLocks noGrp="1"/>
          </p:cNvSpPr>
          <p:nvPr>
            <p:ph type="sldNum" sz="quarter" idx="10"/>
          </p:nvPr>
        </p:nvSpPr>
        <p:spPr/>
        <p:txBody>
          <a:bodyPr/>
          <a:lstStyle/>
          <a:p>
            <a:fld id="{D5A61EA3-ACF0-4B05-A533-AC1628BCE3EB}" type="slidenum">
              <a:rPr lang="en-US" smtClean="0"/>
              <a:t>37</a:t>
            </a:fld>
            <a:endParaRPr lang="en-US"/>
          </a:p>
        </p:txBody>
      </p:sp>
    </p:spTree>
    <p:extLst>
      <p:ext uri="{BB962C8B-B14F-4D97-AF65-F5344CB8AC3E}">
        <p14:creationId xmlns:p14="http://schemas.microsoft.com/office/powerpoint/2010/main" val="1022900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contact me</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38</a:t>
            </a:fld>
            <a:endParaRPr lang="en-US"/>
          </a:p>
        </p:txBody>
      </p:sp>
    </p:spTree>
    <p:extLst>
      <p:ext uri="{BB962C8B-B14F-4D97-AF65-F5344CB8AC3E}">
        <p14:creationId xmlns:p14="http://schemas.microsoft.com/office/powerpoint/2010/main" val="111784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April 2013 – Just a couple of weeks</a:t>
            </a:r>
            <a:r>
              <a:rPr lang="en-US" sz="1600" baseline="0" dirty="0" smtClean="0"/>
              <a:t> ago</a:t>
            </a:r>
          </a:p>
          <a:p>
            <a:r>
              <a:rPr lang="en-US" dirty="0" smtClean="0"/>
              <a:t>Salted hashed passwords using SHA1 algorithm.</a:t>
            </a:r>
          </a:p>
          <a:p>
            <a:r>
              <a:rPr lang="en-US" dirty="0" smtClean="0"/>
              <a:t>SHA1 was found to not be truly secure in 2005,</a:t>
            </a:r>
          </a:p>
          <a:p>
            <a:r>
              <a:rPr lang="en-US" dirty="0" smtClean="0"/>
              <a:t>Living Social began in 2007.</a:t>
            </a:r>
          </a:p>
          <a:p>
            <a:endParaRPr lang="en-US" baseline="0" dirty="0" smtClean="0"/>
          </a:p>
        </p:txBody>
      </p:sp>
      <p:sp>
        <p:nvSpPr>
          <p:cNvPr id="4" name="Slide Number Placeholder 3"/>
          <p:cNvSpPr>
            <a:spLocks noGrp="1"/>
          </p:cNvSpPr>
          <p:nvPr>
            <p:ph type="sldNum" sz="quarter" idx="10"/>
          </p:nvPr>
        </p:nvSpPr>
        <p:spPr/>
        <p:txBody>
          <a:bodyPr/>
          <a:lstStyle/>
          <a:p>
            <a:fld id="{D5A61EA3-ACF0-4B05-A533-AC1628BCE3EB}" type="slidenum">
              <a:rPr lang="en-US" smtClean="0"/>
              <a:t>4</a:t>
            </a:fld>
            <a:endParaRPr lang="en-US"/>
          </a:p>
        </p:txBody>
      </p:sp>
    </p:spTree>
    <p:extLst>
      <p:ext uri="{BB962C8B-B14F-4D97-AF65-F5344CB8AC3E}">
        <p14:creationId xmlns:p14="http://schemas.microsoft.com/office/powerpoint/2010/main" val="398397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Oct 2012</a:t>
            </a:r>
          </a:p>
          <a:p>
            <a:r>
              <a:rPr lang="en-US" dirty="0" smtClean="0"/>
              <a:t>- SC </a:t>
            </a:r>
            <a:r>
              <a:rPr lang="en-US" dirty="0" err="1" smtClean="0"/>
              <a:t>Dept</a:t>
            </a:r>
            <a:r>
              <a:rPr lang="en-US" dirty="0" smtClean="0"/>
              <a:t> of Revenue</a:t>
            </a:r>
            <a:r>
              <a:rPr lang="en-US" baseline="0" dirty="0" smtClean="0"/>
              <a:t> announces that 4.7million SSNS of tax filers and dependents stolen</a:t>
            </a:r>
          </a:p>
          <a:p>
            <a:r>
              <a:rPr lang="en-US" baseline="0" dirty="0" smtClean="0"/>
              <a:t>- Compliant with IRS rules.</a:t>
            </a:r>
          </a:p>
        </p:txBody>
      </p:sp>
      <p:sp>
        <p:nvSpPr>
          <p:cNvPr id="4" name="Slide Number Placeholder 3"/>
          <p:cNvSpPr>
            <a:spLocks noGrp="1"/>
          </p:cNvSpPr>
          <p:nvPr>
            <p:ph type="sldNum" sz="quarter" idx="10"/>
          </p:nvPr>
        </p:nvSpPr>
        <p:spPr/>
        <p:txBody>
          <a:bodyPr/>
          <a:lstStyle/>
          <a:p>
            <a:fld id="{D5A61EA3-ACF0-4B05-A533-AC1628BCE3EB}" type="slidenum">
              <a:rPr lang="en-US" smtClean="0"/>
              <a:t>5</a:t>
            </a:fld>
            <a:endParaRPr lang="en-US"/>
          </a:p>
        </p:txBody>
      </p:sp>
    </p:spTree>
    <p:extLst>
      <p:ext uri="{BB962C8B-B14F-4D97-AF65-F5344CB8AC3E}">
        <p14:creationId xmlns:p14="http://schemas.microsoft.com/office/powerpoint/2010/main" val="398397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encryption of data at rest is an effective defense-in-depth technique, encryption is not currently required for FTI (Federal Tax Information) while it resides on a system (e.g., in files or in a database) that is dedicated to receiving, processing, storing or transmitting FTI, is configured in accordance with the IRS Safeguards Computer Security Evaluation Matrix (SCSEM) recommendations and is physically secure restricted area behind two locked barriers. </a:t>
            </a:r>
            <a:r>
              <a:rPr lang="en-US" b="1" u="sng" dirty="0" smtClean="0"/>
              <a:t>This type of encryption is being evaluated by the IRS as a potential policy update in the next revision of the Publication 1075.”</a:t>
            </a:r>
            <a:endParaRPr lang="en-US" b="1" u="sng" dirty="0"/>
          </a:p>
        </p:txBody>
      </p:sp>
      <p:sp>
        <p:nvSpPr>
          <p:cNvPr id="4" name="Slide Number Placeholder 3"/>
          <p:cNvSpPr>
            <a:spLocks noGrp="1"/>
          </p:cNvSpPr>
          <p:nvPr>
            <p:ph type="sldNum" sz="quarter" idx="10"/>
          </p:nvPr>
        </p:nvSpPr>
        <p:spPr/>
        <p:txBody>
          <a:bodyPr/>
          <a:lstStyle/>
          <a:p>
            <a:fld id="{D5A61EA3-ACF0-4B05-A533-AC1628BCE3EB}" type="slidenum">
              <a:rPr lang="en-US" smtClean="0"/>
              <a:t>6</a:t>
            </a:fld>
            <a:endParaRPr lang="en-US"/>
          </a:p>
        </p:txBody>
      </p:sp>
    </p:spTree>
    <p:extLst>
      <p:ext uri="{BB962C8B-B14F-4D97-AF65-F5344CB8AC3E}">
        <p14:creationId xmlns:p14="http://schemas.microsoft.com/office/powerpoint/2010/main" val="297739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 2006</a:t>
            </a:r>
          </a:p>
          <a:p>
            <a:r>
              <a:rPr lang="en-US" dirty="0" smtClean="0"/>
              <a:t>Due to lack of firewalls and weak encryption</a:t>
            </a:r>
          </a:p>
          <a:p>
            <a:r>
              <a:rPr lang="en-US" dirty="0" smtClean="0"/>
              <a:t>Hard to grasp the extent of the data exposed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7</a:t>
            </a:fld>
            <a:endParaRPr lang="en-US"/>
          </a:p>
        </p:txBody>
      </p:sp>
    </p:spTree>
    <p:extLst>
      <p:ext uri="{BB962C8B-B14F-4D97-AF65-F5344CB8AC3E}">
        <p14:creationId xmlns:p14="http://schemas.microsoft.com/office/powerpoint/2010/main" val="285126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everyone in the USA had 1</a:t>
            </a:r>
            <a:r>
              <a:rPr lang="en-US" baseline="0" dirty="0" smtClean="0"/>
              <a:t> credit </a:t>
            </a:r>
            <a:r>
              <a:rPr lang="en-US" dirty="0" smtClean="0"/>
              <a:t>card</a:t>
            </a:r>
            <a:r>
              <a:rPr lang="en-US" baseline="0" dirty="0" smtClean="0"/>
              <a:t> – that would be 1 in 3 people who’s card number was exposed.</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8</a:t>
            </a:fld>
            <a:endParaRPr lang="en-US"/>
          </a:p>
        </p:txBody>
      </p:sp>
    </p:spTree>
    <p:extLst>
      <p:ext uri="{BB962C8B-B14F-4D97-AF65-F5344CB8AC3E}">
        <p14:creationId xmlns:p14="http://schemas.microsoft.com/office/powerpoint/2010/main" val="149001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bother to </a:t>
            </a:r>
            <a:r>
              <a:rPr lang="en-US" dirty="0" err="1" smtClean="0"/>
              <a:t>encypt</a:t>
            </a:r>
            <a:r>
              <a:rPr lang="en-US" dirty="0" smtClean="0"/>
              <a:t> data at</a:t>
            </a:r>
            <a:r>
              <a:rPr lang="en-US" baseline="0" dirty="0" smtClean="0"/>
              <a:t> rest?</a:t>
            </a:r>
            <a:endParaRPr lang="en-US" dirty="0"/>
          </a:p>
        </p:txBody>
      </p:sp>
      <p:sp>
        <p:nvSpPr>
          <p:cNvPr id="4" name="Slide Number Placeholder 3"/>
          <p:cNvSpPr>
            <a:spLocks noGrp="1"/>
          </p:cNvSpPr>
          <p:nvPr>
            <p:ph type="sldNum" sz="quarter" idx="10"/>
          </p:nvPr>
        </p:nvSpPr>
        <p:spPr/>
        <p:txBody>
          <a:bodyPr/>
          <a:lstStyle/>
          <a:p>
            <a:fld id="{D5A61EA3-ACF0-4B05-A533-AC1628BCE3EB}" type="slidenum">
              <a:rPr lang="en-US" smtClean="0"/>
              <a:t>9</a:t>
            </a:fld>
            <a:endParaRPr lang="en-US"/>
          </a:p>
        </p:txBody>
      </p:sp>
    </p:spTree>
    <p:extLst>
      <p:ext uri="{BB962C8B-B14F-4D97-AF65-F5344CB8AC3E}">
        <p14:creationId xmlns:p14="http://schemas.microsoft.com/office/powerpoint/2010/main" val="288748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22C58D-5007-4FBF-9354-5E95BB13C518}" type="datetimeFigureOut">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118761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2C58D-5007-4FBF-9354-5E95BB13C518}" type="datetimeFigureOut">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212316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2C58D-5007-4FBF-9354-5E95BB13C518}" type="datetimeFigureOut">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48039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2C58D-5007-4FBF-9354-5E95BB13C518}" type="datetimeFigureOut">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209621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2C58D-5007-4FBF-9354-5E95BB13C518}" type="datetimeFigureOut">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193312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2C58D-5007-4FBF-9354-5E95BB13C518}" type="datetimeFigureOut">
              <a:rPr lang="en-US" smtClean="0"/>
              <a:t>8/17/2013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119521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2C58D-5007-4FBF-9354-5E95BB13C518}" type="datetimeFigureOut">
              <a:rPr lang="en-US" smtClean="0"/>
              <a:t>8/17/2013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423312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2C58D-5007-4FBF-9354-5E95BB13C518}" type="datetimeFigureOut">
              <a:rPr lang="en-US" smtClean="0"/>
              <a:t>8/17/2013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2826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C58D-5007-4FBF-9354-5E95BB13C518}" type="datetimeFigureOut">
              <a:rPr lang="en-US" smtClean="0"/>
              <a:t>8/17/2013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82960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2C58D-5007-4FBF-9354-5E95BB13C518}" type="datetimeFigureOut">
              <a:rPr lang="en-US" smtClean="0"/>
              <a:t>8/17/2013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95432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2C58D-5007-4FBF-9354-5E95BB13C518}" type="datetimeFigureOut">
              <a:rPr lang="en-US" smtClean="0"/>
              <a:t>8/17/2013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99E58-748E-4E22-BD42-89DD820504A8}" type="slidenum">
              <a:rPr lang="en-US" smtClean="0"/>
              <a:t>‹#›</a:t>
            </a:fld>
            <a:endParaRPr lang="en-US"/>
          </a:p>
        </p:txBody>
      </p:sp>
    </p:spTree>
    <p:extLst>
      <p:ext uri="{BB962C8B-B14F-4D97-AF65-F5344CB8AC3E}">
        <p14:creationId xmlns:p14="http://schemas.microsoft.com/office/powerpoint/2010/main" val="234006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2C58D-5007-4FBF-9354-5E95BB13C518}" type="datetimeFigureOut">
              <a:rPr lang="en-US" smtClean="0"/>
              <a:t>8/17/2013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99E58-748E-4E22-BD42-89DD820504A8}" type="slidenum">
              <a:rPr lang="en-US" smtClean="0"/>
              <a:t>‹#›</a:t>
            </a:fld>
            <a:endParaRPr lang="en-US"/>
          </a:p>
        </p:txBody>
      </p:sp>
    </p:spTree>
    <p:extLst>
      <p:ext uri="{BB962C8B-B14F-4D97-AF65-F5344CB8AC3E}">
        <p14:creationId xmlns:p14="http://schemas.microsoft.com/office/powerpoint/2010/main" val="1922387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4.jpeg"/><Relationship Id="rId5" Type="http://schemas.microsoft.com/office/2007/relationships/hdphoto" Target="../media/hdphoto5.wdp"/><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WaterOx\WaterOx\Events\Presentations\hashgroups\Images\main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1655"/>
            <a:ext cx="9144001"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1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temp\Downloads\file0001795320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0"/>
            <a:ext cx="3761094" cy="830997"/>
          </a:xfrm>
          <a:prstGeom prst="rect">
            <a:avLst/>
          </a:prstGeom>
          <a:noFill/>
        </p:spPr>
        <p:txBody>
          <a:bodyPr wrap="none" rtlCol="0">
            <a:spAutoFit/>
          </a:bodyPr>
          <a:lstStyle/>
          <a:p>
            <a:r>
              <a:rPr lang="en-US" sz="4800" dirty="0" smtClean="0">
                <a:solidFill>
                  <a:schemeClr val="bg1"/>
                </a:solidFill>
              </a:rPr>
              <a:t>Data in Transit</a:t>
            </a:r>
            <a:endParaRPr lang="en-US" sz="4800" dirty="0">
              <a:solidFill>
                <a:schemeClr val="bg1"/>
              </a:solidFill>
            </a:endParaRPr>
          </a:p>
        </p:txBody>
      </p:sp>
    </p:spTree>
    <p:extLst>
      <p:ext uri="{BB962C8B-B14F-4D97-AF65-F5344CB8AC3E}">
        <p14:creationId xmlns:p14="http://schemas.microsoft.com/office/powerpoint/2010/main" val="424630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http://2.bp.blogspot.com/-jQLd8AB-QuY/UJrj1ebKVsI/AAAAAAAACrE/LnK9kT9nohc/s1600/Safe+full+of+Go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286187"/>
            <a:ext cx="5314950" cy="4091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60812" y="713914"/>
            <a:ext cx="5183188" cy="923330"/>
          </a:xfrm>
          <a:prstGeom prst="rect">
            <a:avLst/>
          </a:prstGeom>
          <a:effectLst>
            <a:outerShdw blurRad="50800" dist="38100" dir="8100000" algn="tr" rotWithShape="0">
              <a:prstClr val="black">
                <a:alpha val="40000"/>
              </a:prstClr>
            </a:outerShdw>
          </a:effectLst>
        </p:spPr>
        <p:txBody>
          <a:bodyPr wrap="square">
            <a:spAutoFit/>
          </a:bodyPr>
          <a:lstStyle/>
          <a:p>
            <a:pPr lvl="0" algn="ctr"/>
            <a:r>
              <a:rPr lang="en-US" sz="5400" dirty="0" smtClean="0">
                <a:solidFill>
                  <a:prstClr val="black"/>
                </a:solidFill>
              </a:rPr>
              <a:t>Data at Rest</a:t>
            </a:r>
            <a:endParaRPr lang="en-US" sz="5400" dirty="0">
              <a:solidFill>
                <a:prstClr val="black"/>
              </a:solidFill>
            </a:endParaRPr>
          </a:p>
        </p:txBody>
      </p:sp>
    </p:spTree>
    <p:extLst>
      <p:ext uri="{BB962C8B-B14F-4D97-AF65-F5344CB8AC3E}">
        <p14:creationId xmlns:p14="http://schemas.microsoft.com/office/powerpoint/2010/main" val="331678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etapixel.com/assets/uploads/2009/12/Storybook-Wolf-by-Jose-Lu-0011.jpg"/>
          <p:cNvPicPr>
            <a:picLocks noChangeAspect="1" noChangeArrowheads="1"/>
          </p:cNvPicPr>
          <p:nvPr/>
        </p:nvPicPr>
        <p:blipFill rotWithShape="1">
          <a:blip r:embed="rId3">
            <a:extLst>
              <a:ext uri="{28A0092B-C50C-407E-A947-70E740481C1C}">
                <a14:useLocalDpi xmlns:a14="http://schemas.microsoft.com/office/drawing/2010/main" val="0"/>
              </a:ext>
            </a:extLst>
          </a:blip>
          <a:srcRect b="1275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44647" y="6673334"/>
            <a:ext cx="2980303" cy="184666"/>
          </a:xfrm>
          <a:prstGeom prst="rect">
            <a:avLst/>
          </a:prstGeom>
          <a:noFill/>
        </p:spPr>
        <p:txBody>
          <a:bodyPr wrap="none" rtlCol="0">
            <a:spAutoFit/>
          </a:bodyPr>
          <a:lstStyle/>
          <a:p>
            <a:r>
              <a:rPr lang="en-US" sz="600" dirty="0">
                <a:solidFill>
                  <a:schemeClr val="bg1"/>
                </a:solidFill>
              </a:rPr>
              <a:t>http://www.petapixel.com/assets/uploads/2009/12/Storybook-Wolf-by-Jose-Lu-0011.jpg</a:t>
            </a:r>
          </a:p>
        </p:txBody>
      </p:sp>
    </p:spTree>
    <p:extLst>
      <p:ext uri="{BB962C8B-B14F-4D97-AF65-F5344CB8AC3E}">
        <p14:creationId xmlns:p14="http://schemas.microsoft.com/office/powerpoint/2010/main" val="1123360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temp\Downloads\presentation slides\storm_com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5860" t="-6250" r="390" b="6250"/>
          <a:stretch/>
        </p:blipFill>
        <p:spPr bwMode="auto">
          <a:xfrm>
            <a:off x="0" y="-457200"/>
            <a:ext cx="91440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44918" y="152400"/>
            <a:ext cx="6160982" cy="1107996"/>
          </a:xfrm>
          <a:prstGeom prst="rect">
            <a:avLst/>
          </a:prstGeom>
          <a:noFill/>
          <a:effectLst>
            <a:outerShdw blurRad="50800" dist="101600" dir="8100000" algn="tr" rotWithShape="0">
              <a:prstClr val="black">
                <a:alpha val="30000"/>
              </a:prstClr>
            </a:outerShdw>
          </a:effectLst>
        </p:spPr>
        <p:txBody>
          <a:bodyPr wrap="none" rtlCol="0">
            <a:spAutoFit/>
          </a:bodyPr>
          <a:lstStyle/>
          <a:p>
            <a:r>
              <a:rPr lang="en-US" sz="6600" dirty="0" smtClean="0">
                <a:solidFill>
                  <a:schemeClr val="bg1"/>
                </a:solidFill>
              </a:rPr>
              <a:t>Change is coming</a:t>
            </a:r>
            <a:endParaRPr lang="en-US" sz="6600" dirty="0">
              <a:solidFill>
                <a:schemeClr val="bg1"/>
              </a:solidFill>
            </a:endParaRPr>
          </a:p>
        </p:txBody>
      </p:sp>
    </p:spTree>
    <p:extLst>
      <p:ext uri="{BB962C8B-B14F-4D97-AF65-F5344CB8AC3E}">
        <p14:creationId xmlns:p14="http://schemas.microsoft.com/office/powerpoint/2010/main" val="4104065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temp\Downloads\presentation slides\amt500dL.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7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9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awnram.files.wordpress.com/2010/10/criter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952875"/>
            <a:ext cx="4457700" cy="2905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13953" y="6603637"/>
            <a:ext cx="2390398" cy="200055"/>
          </a:xfrm>
          <a:prstGeom prst="rect">
            <a:avLst/>
          </a:prstGeom>
          <a:noFill/>
        </p:spPr>
        <p:txBody>
          <a:bodyPr wrap="none" rtlCol="0">
            <a:spAutoFit/>
          </a:bodyPr>
          <a:lstStyle/>
          <a:p>
            <a:r>
              <a:rPr lang="en-US" sz="700" dirty="0"/>
              <a:t>http://shawnram.files.wordpress.com/2010/10/criteria1.jpg</a:t>
            </a:r>
          </a:p>
        </p:txBody>
      </p:sp>
      <p:sp>
        <p:nvSpPr>
          <p:cNvPr id="5" name="TextBox 4"/>
          <p:cNvSpPr txBox="1"/>
          <p:nvPr/>
        </p:nvSpPr>
        <p:spPr>
          <a:xfrm>
            <a:off x="990600" y="1441102"/>
            <a:ext cx="5481180" cy="461665"/>
          </a:xfrm>
          <a:prstGeom prst="rect">
            <a:avLst/>
          </a:prstGeom>
          <a:noFill/>
        </p:spPr>
        <p:txBody>
          <a:bodyPr wrap="none" rtlCol="0">
            <a:spAutoFit/>
          </a:bodyPr>
          <a:lstStyle/>
          <a:p>
            <a:pPr marL="342900" indent="-342900">
              <a:buFont typeface="Wingdings" pitchFamily="2" charset="2"/>
              <a:buChar char="q"/>
            </a:pPr>
            <a:r>
              <a:rPr lang="en-US" sz="2400" dirty="0" smtClean="0"/>
              <a:t>Data at object level had to be protected</a:t>
            </a:r>
          </a:p>
        </p:txBody>
      </p:sp>
      <p:sp>
        <p:nvSpPr>
          <p:cNvPr id="6" name="TextBox 5"/>
          <p:cNvSpPr txBox="1"/>
          <p:nvPr/>
        </p:nvSpPr>
        <p:spPr>
          <a:xfrm>
            <a:off x="990600" y="2229246"/>
            <a:ext cx="4931991" cy="461665"/>
          </a:xfrm>
          <a:prstGeom prst="rect">
            <a:avLst/>
          </a:prstGeom>
          <a:noFill/>
        </p:spPr>
        <p:txBody>
          <a:bodyPr wrap="none" rtlCol="0">
            <a:spAutoFit/>
          </a:bodyPr>
          <a:lstStyle/>
          <a:p>
            <a:pPr marL="342900" indent="-342900">
              <a:buFont typeface="Wingdings" pitchFamily="2" charset="2"/>
              <a:buChar char="q"/>
            </a:pPr>
            <a:r>
              <a:rPr lang="en-US" sz="2400" dirty="0" smtClean="0"/>
              <a:t>Had to be able to decrypt the value</a:t>
            </a:r>
            <a:endParaRPr lang="en-US" sz="2400" dirty="0"/>
          </a:p>
        </p:txBody>
      </p:sp>
      <p:sp>
        <p:nvSpPr>
          <p:cNvPr id="8" name="TextBox 7"/>
          <p:cNvSpPr txBox="1"/>
          <p:nvPr/>
        </p:nvSpPr>
        <p:spPr>
          <a:xfrm>
            <a:off x="990600" y="3805535"/>
            <a:ext cx="4573624" cy="461665"/>
          </a:xfrm>
          <a:prstGeom prst="rect">
            <a:avLst/>
          </a:prstGeom>
          <a:noFill/>
        </p:spPr>
        <p:txBody>
          <a:bodyPr wrap="none" rtlCol="0">
            <a:spAutoFit/>
          </a:bodyPr>
          <a:lstStyle/>
          <a:p>
            <a:pPr marL="342900" indent="-342900">
              <a:buFont typeface="Wingdings" pitchFamily="2" charset="2"/>
              <a:buChar char="q"/>
            </a:pPr>
            <a:r>
              <a:rPr lang="en-US" sz="2400" dirty="0" smtClean="0"/>
              <a:t>Minimal Impact on performance</a:t>
            </a:r>
            <a:endParaRPr lang="en-US" sz="2400" dirty="0"/>
          </a:p>
        </p:txBody>
      </p:sp>
      <p:sp>
        <p:nvSpPr>
          <p:cNvPr id="9" name="TextBox 8"/>
          <p:cNvSpPr txBox="1"/>
          <p:nvPr/>
        </p:nvSpPr>
        <p:spPr>
          <a:xfrm>
            <a:off x="990600" y="3017390"/>
            <a:ext cx="6997172" cy="461665"/>
          </a:xfrm>
          <a:prstGeom prst="rect">
            <a:avLst/>
          </a:prstGeom>
          <a:noFill/>
        </p:spPr>
        <p:txBody>
          <a:bodyPr wrap="none" rtlCol="0">
            <a:spAutoFit/>
          </a:bodyPr>
          <a:lstStyle/>
          <a:p>
            <a:pPr marL="342900" indent="-342900">
              <a:buFont typeface="Wingdings" pitchFamily="2" charset="2"/>
              <a:buChar char="q"/>
            </a:pPr>
            <a:r>
              <a:rPr lang="en-US" sz="2400" dirty="0" smtClean="0"/>
              <a:t>No change to existing application code, SQL code ok</a:t>
            </a:r>
            <a:endParaRPr lang="en-US" sz="2400" dirty="0"/>
          </a:p>
        </p:txBody>
      </p:sp>
    </p:spTree>
    <p:extLst>
      <p:ext uri="{BB962C8B-B14F-4D97-AF65-F5344CB8AC3E}">
        <p14:creationId xmlns:p14="http://schemas.microsoft.com/office/powerpoint/2010/main" val="3124472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V:\WaterOx\WaterOx\Events\Presentations\hashgroups\Images\gotthis.png"/>
          <p:cNvPicPr>
            <a:picLocks noChangeAspect="1" noChangeArrowheads="1"/>
          </p:cNvPicPr>
          <p:nvPr/>
        </p:nvPicPr>
        <p:blipFill rotWithShape="1">
          <a:blip r:embed="rId3">
            <a:extLst>
              <a:ext uri="{28A0092B-C50C-407E-A947-70E740481C1C}">
                <a14:useLocalDpi xmlns:a14="http://schemas.microsoft.com/office/drawing/2010/main" val="0"/>
              </a:ext>
            </a:extLst>
          </a:blip>
          <a:srcRect r="10864"/>
          <a:stretch/>
        </p:blipFill>
        <p:spPr bwMode="auto">
          <a:xfrm>
            <a:off x="-45719" y="-16682"/>
            <a:ext cx="9235440" cy="6907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701" y="6673334"/>
            <a:ext cx="2969083" cy="184666"/>
          </a:xfrm>
          <a:prstGeom prst="rect">
            <a:avLst/>
          </a:prstGeom>
          <a:noFill/>
        </p:spPr>
        <p:txBody>
          <a:bodyPr wrap="none" rtlCol="0">
            <a:spAutoFit/>
          </a:bodyPr>
          <a:lstStyle/>
          <a:p>
            <a:r>
              <a:rPr lang="en-US" sz="600" dirty="0" smtClean="0">
                <a:solidFill>
                  <a:schemeClr val="bg1"/>
                </a:solidFill>
              </a:rPr>
              <a:t>http://www.thephatstartup.com/wp-content/uploads/2012/08/dont-worry-i-got-this.jpg</a:t>
            </a:r>
            <a:endParaRPr lang="en-US" sz="600" dirty="0">
              <a:solidFill>
                <a:schemeClr val="bg1"/>
              </a:solidFill>
            </a:endParaRPr>
          </a:p>
        </p:txBody>
      </p:sp>
    </p:spTree>
    <p:extLst>
      <p:ext uri="{BB962C8B-B14F-4D97-AF65-F5344CB8AC3E}">
        <p14:creationId xmlns:p14="http://schemas.microsoft.com/office/powerpoint/2010/main" val="641659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V:\WaterOx\WaterOx\Events\Presentations\hashgroups\Images\ponder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228511"/>
            <a:ext cx="6553201" cy="4629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15034"/>
            <a:ext cx="5358005" cy="1107996"/>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6600" dirty="0" smtClean="0"/>
              <a:t>What method?</a:t>
            </a:r>
            <a:endParaRPr lang="en-US" sz="6600" dirty="0"/>
          </a:p>
        </p:txBody>
      </p:sp>
    </p:spTree>
    <p:extLst>
      <p:ext uri="{BB962C8B-B14F-4D97-AF65-F5344CB8AC3E}">
        <p14:creationId xmlns:p14="http://schemas.microsoft.com/office/powerpoint/2010/main" val="3118802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304" y="464403"/>
            <a:ext cx="7755393" cy="830997"/>
          </a:xfrm>
          <a:prstGeom prst="rect">
            <a:avLst/>
          </a:prstGeom>
          <a:noFill/>
        </p:spPr>
        <p:txBody>
          <a:bodyPr wrap="none" rtlCol="0">
            <a:sp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50800" dist="38100" dir="8100000" algn="tr" rotWithShape="0">
                    <a:prstClr val="black">
                      <a:alpha val="40000"/>
                    </a:prstClr>
                  </a:outerShdw>
                </a:effectLst>
              </a:rPr>
              <a:t>Transparent Data Encryption?</a:t>
            </a:r>
            <a:endParaRPr lang="en-US" sz="4800" b="1" dirty="0">
              <a:ln w="12700">
                <a:solidFill>
                  <a:schemeClr val="tx2">
                    <a:satMod val="155000"/>
                  </a:schemeClr>
                </a:solidFill>
                <a:prstDash val="solid"/>
              </a:ln>
              <a:solidFill>
                <a:schemeClr val="bg2">
                  <a:tint val="85000"/>
                  <a:satMod val="155000"/>
                </a:schemeClr>
              </a:solidFill>
              <a:effectLst>
                <a:outerShdw blurRad="50800" dist="38100" dir="8100000" algn="tr" rotWithShape="0">
                  <a:prstClr val="black">
                    <a:alpha val="40000"/>
                  </a:prstClr>
                </a:outerShdw>
              </a:effectLst>
            </a:endParaRPr>
          </a:p>
        </p:txBody>
      </p:sp>
      <p:sp>
        <p:nvSpPr>
          <p:cNvPr id="3" name="TextBox 2"/>
          <p:cNvSpPr txBox="1"/>
          <p:nvPr/>
        </p:nvSpPr>
        <p:spPr>
          <a:xfrm>
            <a:off x="1695667" y="4077831"/>
            <a:ext cx="5752665" cy="2246769"/>
          </a:xfrm>
          <a:prstGeom prst="rect">
            <a:avLst/>
          </a:prstGeom>
          <a:noFill/>
        </p:spPr>
        <p:txBody>
          <a:bodyPr wrap="none" rtlCol="0">
            <a:spAutoFit/>
          </a:bodyPr>
          <a:lstStyle/>
          <a:p>
            <a:pPr marL="342900" indent="-342900">
              <a:buFont typeface="Arial" pitchFamily="34" charset="0"/>
              <a:buChar char="•"/>
            </a:pPr>
            <a:r>
              <a:rPr lang="en-US" sz="2000" dirty="0" smtClean="0"/>
              <a:t>encrypt data at the object level.</a:t>
            </a:r>
          </a:p>
          <a:p>
            <a:pPr marL="342900" indent="-342900">
              <a:buFont typeface="Arial" pitchFamily="34" charset="0"/>
              <a:buChar char="•"/>
            </a:pPr>
            <a:r>
              <a:rPr lang="en-US" sz="2000" dirty="0" smtClean="0"/>
              <a:t>support instant file initialization for database files.</a:t>
            </a:r>
          </a:p>
          <a:p>
            <a:pPr marL="342900" indent="-342900">
              <a:buFont typeface="Arial" pitchFamily="34" charset="0"/>
              <a:buChar char="•"/>
            </a:pPr>
            <a:r>
              <a:rPr lang="en-US" sz="2000" dirty="0" smtClean="0"/>
              <a:t>interact well with backup compression.</a:t>
            </a:r>
          </a:p>
          <a:p>
            <a:pPr marL="342900" indent="-342900">
              <a:buFont typeface="Arial" pitchFamily="34" charset="0"/>
              <a:buChar char="•"/>
            </a:pPr>
            <a:r>
              <a:rPr lang="en-US" sz="2000" dirty="0" smtClean="0"/>
              <a:t>encrypt read only </a:t>
            </a:r>
            <a:r>
              <a:rPr lang="en-US" sz="2000" dirty="0" err="1" smtClean="0"/>
              <a:t>filegroups</a:t>
            </a:r>
            <a:r>
              <a:rPr lang="en-US" sz="2000" dirty="0" smtClean="0"/>
              <a:t>.</a:t>
            </a:r>
          </a:p>
          <a:p>
            <a:pPr marL="342900" indent="-342900">
              <a:buFont typeface="Arial" pitchFamily="34" charset="0"/>
              <a:buChar char="•"/>
            </a:pPr>
            <a:r>
              <a:rPr lang="en-US" sz="2000" dirty="0" smtClean="0"/>
              <a:t>encrypt databases used in replication topologies.</a:t>
            </a:r>
          </a:p>
          <a:p>
            <a:pPr marL="342900" indent="-342900">
              <a:buFont typeface="Arial" pitchFamily="34" charset="0"/>
              <a:buChar char="•"/>
            </a:pPr>
            <a:r>
              <a:rPr lang="en-US" sz="2000" dirty="0" smtClean="0"/>
              <a:t>encrypt </a:t>
            </a:r>
            <a:r>
              <a:rPr lang="en-US" sz="2000" dirty="0" err="1" smtClean="0"/>
              <a:t>filestream</a:t>
            </a:r>
            <a:r>
              <a:rPr lang="en-US" sz="2000" dirty="0" smtClean="0"/>
              <a:t> data.</a:t>
            </a:r>
          </a:p>
          <a:p>
            <a:pPr marL="457200" indent="-457200">
              <a:buFont typeface="Arial" pitchFamily="34" charset="0"/>
              <a:buChar char="•"/>
            </a:pPr>
            <a:endParaRPr lang="en-US" sz="2000" dirty="0"/>
          </a:p>
        </p:txBody>
      </p:sp>
      <p:sp>
        <p:nvSpPr>
          <p:cNvPr id="4" name="TextBox 3"/>
          <p:cNvSpPr txBox="1"/>
          <p:nvPr/>
        </p:nvSpPr>
        <p:spPr>
          <a:xfrm>
            <a:off x="694304" y="3511069"/>
            <a:ext cx="1617751" cy="523220"/>
          </a:xfrm>
          <a:prstGeom prst="rect">
            <a:avLst/>
          </a:prstGeom>
          <a:noFill/>
        </p:spPr>
        <p:txBody>
          <a:bodyPr wrap="none" rtlCol="0">
            <a:spAutoFit/>
          </a:bodyPr>
          <a:lstStyle/>
          <a:p>
            <a:r>
              <a:rPr lang="en-US" sz="2800" b="1" u="sng" dirty="0" smtClean="0"/>
              <a:t>Does not:</a:t>
            </a:r>
            <a:endParaRPr lang="en-US" sz="2800" b="1" u="sng" dirty="0"/>
          </a:p>
        </p:txBody>
      </p:sp>
      <p:sp>
        <p:nvSpPr>
          <p:cNvPr id="5" name="TextBox 4"/>
          <p:cNvSpPr txBox="1"/>
          <p:nvPr/>
        </p:nvSpPr>
        <p:spPr>
          <a:xfrm>
            <a:off x="694304" y="1686580"/>
            <a:ext cx="1026243" cy="523220"/>
          </a:xfrm>
          <a:prstGeom prst="rect">
            <a:avLst/>
          </a:prstGeom>
          <a:noFill/>
        </p:spPr>
        <p:txBody>
          <a:bodyPr wrap="none" rtlCol="0">
            <a:spAutoFit/>
          </a:bodyPr>
          <a:lstStyle/>
          <a:p>
            <a:r>
              <a:rPr lang="en-US" sz="2800" b="1" u="sng" dirty="0" smtClean="0"/>
              <a:t>Does:</a:t>
            </a:r>
            <a:endParaRPr lang="en-US" sz="2800" b="1" u="sng" dirty="0"/>
          </a:p>
        </p:txBody>
      </p:sp>
      <p:sp>
        <p:nvSpPr>
          <p:cNvPr id="6" name="TextBox 5"/>
          <p:cNvSpPr txBox="1"/>
          <p:nvPr/>
        </p:nvSpPr>
        <p:spPr>
          <a:xfrm>
            <a:off x="1685599" y="2209800"/>
            <a:ext cx="6105774" cy="1015663"/>
          </a:xfrm>
          <a:prstGeom prst="rect">
            <a:avLst/>
          </a:prstGeom>
          <a:noFill/>
        </p:spPr>
        <p:txBody>
          <a:bodyPr wrap="none" rtlCol="0">
            <a:spAutoFit/>
          </a:bodyPr>
          <a:lstStyle/>
          <a:p>
            <a:pPr marL="342900" indent="-342900">
              <a:buFont typeface="Arial" pitchFamily="34" charset="0"/>
              <a:buChar char="•"/>
            </a:pPr>
            <a:r>
              <a:rPr lang="en-US" sz="2000" dirty="0"/>
              <a:t>E</a:t>
            </a:r>
            <a:r>
              <a:rPr lang="en-US" sz="2000" dirty="0" smtClean="0"/>
              <a:t>ncrypt the MDF and LDF files via symmetric key</a:t>
            </a:r>
          </a:p>
          <a:p>
            <a:pPr marL="342900" indent="-342900">
              <a:buFont typeface="Arial" pitchFamily="34" charset="0"/>
              <a:buChar char="•"/>
            </a:pPr>
            <a:r>
              <a:rPr lang="en-US" sz="2000" dirty="0" smtClean="0"/>
              <a:t>Encrypt files and trans log for log shipped / mirrored</a:t>
            </a:r>
          </a:p>
          <a:p>
            <a:pPr marL="342900" indent="-342900">
              <a:buFont typeface="Arial" pitchFamily="34" charset="0"/>
              <a:buChar char="•"/>
            </a:pPr>
            <a:r>
              <a:rPr lang="en-US" sz="2000" dirty="0" smtClean="0"/>
              <a:t>Affect performance since tempdb is encrypted too</a:t>
            </a:r>
          </a:p>
        </p:txBody>
      </p:sp>
    </p:spTree>
    <p:extLst>
      <p:ext uri="{BB962C8B-B14F-4D97-AF65-F5344CB8AC3E}">
        <p14:creationId xmlns:p14="http://schemas.microsoft.com/office/powerpoint/2010/main" val="37698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awnram.files.wordpress.com/2010/10/criter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952875"/>
            <a:ext cx="4457700" cy="2905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13953" y="6603637"/>
            <a:ext cx="2390398" cy="200055"/>
          </a:xfrm>
          <a:prstGeom prst="rect">
            <a:avLst/>
          </a:prstGeom>
          <a:noFill/>
        </p:spPr>
        <p:txBody>
          <a:bodyPr wrap="none" rtlCol="0">
            <a:spAutoFit/>
          </a:bodyPr>
          <a:lstStyle/>
          <a:p>
            <a:r>
              <a:rPr lang="en-US" sz="700" dirty="0"/>
              <a:t>http://shawnram.files.wordpress.com/2010/10/criteria1.jpg</a:t>
            </a:r>
          </a:p>
        </p:txBody>
      </p:sp>
      <p:sp>
        <p:nvSpPr>
          <p:cNvPr id="5" name="TextBox 4"/>
          <p:cNvSpPr txBox="1"/>
          <p:nvPr/>
        </p:nvSpPr>
        <p:spPr>
          <a:xfrm>
            <a:off x="990600" y="1441102"/>
            <a:ext cx="5481180" cy="461665"/>
          </a:xfrm>
          <a:prstGeom prst="rect">
            <a:avLst/>
          </a:prstGeom>
          <a:noFill/>
        </p:spPr>
        <p:txBody>
          <a:bodyPr wrap="none" rtlCol="0">
            <a:spAutoFit/>
          </a:bodyPr>
          <a:lstStyle/>
          <a:p>
            <a:pPr marL="342900" indent="-342900">
              <a:buFont typeface="Wingdings" pitchFamily="2" charset="2"/>
              <a:buChar char="q"/>
            </a:pPr>
            <a:r>
              <a:rPr lang="en-US" sz="2400" dirty="0" smtClean="0"/>
              <a:t>Data at object level had to be protected</a:t>
            </a:r>
          </a:p>
        </p:txBody>
      </p:sp>
      <p:sp>
        <p:nvSpPr>
          <p:cNvPr id="6" name="TextBox 5"/>
          <p:cNvSpPr txBox="1"/>
          <p:nvPr/>
        </p:nvSpPr>
        <p:spPr>
          <a:xfrm>
            <a:off x="990600" y="2229246"/>
            <a:ext cx="4931991" cy="461665"/>
          </a:xfrm>
          <a:prstGeom prst="rect">
            <a:avLst/>
          </a:prstGeom>
          <a:noFill/>
        </p:spPr>
        <p:txBody>
          <a:bodyPr wrap="none" rtlCol="0">
            <a:spAutoFit/>
          </a:bodyPr>
          <a:lstStyle/>
          <a:p>
            <a:pPr marL="342900" indent="-342900">
              <a:buFont typeface="Wingdings" pitchFamily="2" charset="2"/>
              <a:buChar char="q"/>
            </a:pPr>
            <a:r>
              <a:rPr lang="en-US" sz="2400" dirty="0" smtClean="0"/>
              <a:t>Had to be able to decrypt the value</a:t>
            </a:r>
            <a:endParaRPr lang="en-US" sz="2400" dirty="0"/>
          </a:p>
        </p:txBody>
      </p:sp>
      <p:sp>
        <p:nvSpPr>
          <p:cNvPr id="8" name="TextBox 7"/>
          <p:cNvSpPr txBox="1"/>
          <p:nvPr/>
        </p:nvSpPr>
        <p:spPr>
          <a:xfrm>
            <a:off x="990600" y="3805535"/>
            <a:ext cx="4573624" cy="461665"/>
          </a:xfrm>
          <a:prstGeom prst="rect">
            <a:avLst/>
          </a:prstGeom>
          <a:noFill/>
        </p:spPr>
        <p:txBody>
          <a:bodyPr wrap="none" rtlCol="0">
            <a:spAutoFit/>
          </a:bodyPr>
          <a:lstStyle/>
          <a:p>
            <a:pPr marL="342900" indent="-342900">
              <a:buFont typeface="Wingdings" pitchFamily="2" charset="2"/>
              <a:buChar char="q"/>
            </a:pPr>
            <a:r>
              <a:rPr lang="en-US" sz="2400" dirty="0" smtClean="0"/>
              <a:t>Minimal Impact on performance</a:t>
            </a:r>
            <a:endParaRPr lang="en-US" sz="2400" dirty="0"/>
          </a:p>
        </p:txBody>
      </p:sp>
      <p:sp>
        <p:nvSpPr>
          <p:cNvPr id="9" name="TextBox 8"/>
          <p:cNvSpPr txBox="1"/>
          <p:nvPr/>
        </p:nvSpPr>
        <p:spPr>
          <a:xfrm>
            <a:off x="990600" y="3017390"/>
            <a:ext cx="6997172" cy="461665"/>
          </a:xfrm>
          <a:prstGeom prst="rect">
            <a:avLst/>
          </a:prstGeom>
          <a:noFill/>
        </p:spPr>
        <p:txBody>
          <a:bodyPr wrap="none" rtlCol="0">
            <a:spAutoFit/>
          </a:bodyPr>
          <a:lstStyle/>
          <a:p>
            <a:pPr marL="342900" indent="-342900">
              <a:buFont typeface="Wingdings" pitchFamily="2" charset="2"/>
              <a:buChar char="q"/>
            </a:pPr>
            <a:r>
              <a:rPr lang="en-US" sz="2400" dirty="0" smtClean="0"/>
              <a:t>No change to existing application code, SQL code ok</a:t>
            </a:r>
            <a:endParaRPr lang="en-US" sz="2400" dirty="0"/>
          </a:p>
        </p:txBody>
      </p:sp>
      <p:pic>
        <p:nvPicPr>
          <p:cNvPr id="4101" name="Picture 5" descr="C:\Users\cbell\AppData\Local\Microsoft\Windows\Temporary Internet Files\Content.IE5\E5HAT32G\MC9004325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473" y="1498054"/>
            <a:ext cx="318733" cy="3187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963" y="2133600"/>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220" y="2918734"/>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590" y="3695248"/>
            <a:ext cx="466724" cy="46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ilbert.com/dyn/str_strip/000000000/00000000/0000000/100000/60000/5000/800/165853/165853.strip.zo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41" y="3850686"/>
            <a:ext cx="6906119" cy="214780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45535" y="5987534"/>
            <a:ext cx="931665" cy="184666"/>
          </a:xfrm>
          <a:prstGeom prst="rect">
            <a:avLst/>
          </a:prstGeom>
          <a:noFill/>
        </p:spPr>
        <p:txBody>
          <a:bodyPr wrap="none" rtlCol="0">
            <a:spAutoFit/>
          </a:bodyPr>
          <a:lstStyle/>
          <a:p>
            <a:r>
              <a:rPr lang="en-US" sz="600" dirty="0" smtClean="0"/>
              <a:t>Comic from Dilbert.com</a:t>
            </a:r>
            <a:endParaRPr lang="en-US" sz="600" dirty="0"/>
          </a:p>
        </p:txBody>
      </p:sp>
      <p:pic>
        <p:nvPicPr>
          <p:cNvPr id="1026" name="Picture 2" descr="http://www.seeklogo.com/images/D/DAMA-logo-9626B8F359-seeklogo.com.g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2000" y1="54500" x2="12000" y2="54500"/>
                      </a14:backgroundRemoval>
                    </a14:imgEffect>
                  </a14:imgLayer>
                </a14:imgProps>
              </a:ext>
              <a:ext uri="{28A0092B-C50C-407E-A947-70E740481C1C}">
                <a14:useLocalDpi xmlns:a14="http://schemas.microsoft.com/office/drawing/2010/main" val="0"/>
              </a:ext>
            </a:extLst>
          </a:blip>
          <a:srcRect/>
          <a:stretch>
            <a:fillRect/>
          </a:stretch>
        </p:blipFill>
        <p:spPr bwMode="auto">
          <a:xfrm rot="1083927">
            <a:off x="1522897" y="1928083"/>
            <a:ext cx="1160220" cy="11602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www.javedqureshi.com/wp-content/uploads/2011/10/pass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7689" y="1293440"/>
            <a:ext cx="941837" cy="104648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4" name="Picture 10" descr="http://cloudfront4.bostinno.com/wp-content/uploads/2010/07/microsoft-bizspark-logo.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2924" r="100000">
                        <a14:foregroundMark x1="50292" y1="25521" x2="50292" y2="25521"/>
                        <a14:foregroundMark x1="52632" y1="17188" x2="52632" y2="17188"/>
                        <a14:foregroundMark x1="52047" y1="10417" x2="52047" y2="10417"/>
                        <a14:foregroundMark x1="50292" y1="4688" x2="50292" y2="4688"/>
                        <a14:foregroundMark x1="60819" y1="16146" x2="60819" y2="16146"/>
                        <a14:foregroundMark x1="58480" y1="22396" x2="58480" y2="22396"/>
                        <a14:foregroundMark x1="62573" y1="29167" x2="62573" y2="29167"/>
                        <a14:foregroundMark x1="69006" y1="21354" x2="69006" y2="21354"/>
                        <a14:foregroundMark x1="74854" y1="15104" x2="74854" y2="15104"/>
                        <a14:foregroundMark x1="77778" y1="10417" x2="77778" y2="10417"/>
                        <a14:foregroundMark x1="69006" y1="29167" x2="69006" y2="29167"/>
                        <a14:foregroundMark x1="75439" y1="25521" x2="75439" y2="25521"/>
                        <a14:foregroundMark x1="87719" y1="30729" x2="87719" y2="30729"/>
                        <a14:foregroundMark x1="80117" y1="31771" x2="80117" y2="31771"/>
                        <a14:foregroundMark x1="74269" y1="33333" x2="74269" y2="33333"/>
                        <a14:foregroundMark x1="66082" y1="35938" x2="66082" y2="35938"/>
                        <a14:foregroundMark x1="70760" y1="41146" x2="70760" y2="41146"/>
                        <a14:foregroundMark x1="74854" y1="41146" x2="74854" y2="41146"/>
                        <a14:foregroundMark x1="79532" y1="51042" x2="79532" y2="51042"/>
                        <a14:foregroundMark x1="75439" y1="48958" x2="75439" y2="48958"/>
                        <a14:foregroundMark x1="70175" y1="47917" x2="70175" y2="47917"/>
                        <a14:foregroundMark x1="66082" y1="44271" x2="66082" y2="44271"/>
                        <a14:foregroundMark x1="48538" y1="51042" x2="48538" y2="51042"/>
                        <a14:foregroundMark x1="50292" y1="58854" x2="50292" y2="58854"/>
                        <a14:foregroundMark x1="48538" y1="65104" x2="48538" y2="65104"/>
                        <a14:foregroundMark x1="48538" y1="68750" x2="48538" y2="68750"/>
                        <a14:foregroundMark x1="40936" y1="59375" x2="40936" y2="59375"/>
                        <a14:foregroundMark x1="43860" y1="55208" x2="43860" y2="55208"/>
                        <a14:foregroundMark x1="32749" y1="48438" x2="32749" y2="48438"/>
                        <a14:foregroundMark x1="26316" y1="52083" x2="26316" y2="52083"/>
                        <a14:foregroundMark x1="26901" y1="34896" x2="26901" y2="34896"/>
                        <a14:foregroundMark x1="33333" y1="36458" x2="33333" y2="36458"/>
                        <a14:foregroundMark x1="43860" y1="25000" x2="43860" y2="25000"/>
                        <a14:foregroundMark x1="41520" y1="19792" x2="41520" y2="19792"/>
                        <a14:foregroundMark x1="35673" y1="27083" x2="35673" y2="27083"/>
                        <a14:foregroundMark x1="26901" y1="23438" x2="26901" y2="23438"/>
                        <a14:foregroundMark x1="20468" y1="18750" x2="20468" y2="18750"/>
                        <a14:foregroundMark x1="17544" y1="45833" x2="17544" y2="45833"/>
                        <a14:foregroundMark x1="25731" y1="42188" x2="25731" y2="42188"/>
                        <a14:foregroundMark x1="37427" y1="41667" x2="37427" y2="41667"/>
                        <a14:foregroundMark x1="40936" y1="48438" x2="40936" y2="48438"/>
                        <a14:foregroundMark x1="33333" y1="55208" x2="33333" y2="55208"/>
                        <a14:foregroundMark x1="28655" y1="60938" x2="28655" y2="60938"/>
                        <a14:foregroundMark x1="22222" y1="66667" x2="22222" y2="66667"/>
                        <a14:foregroundMark x1="12281" y1="75000" x2="12281" y2="75000"/>
                        <a14:foregroundMark x1="3509" y1="75000" x2="3509" y2="75000"/>
                        <a14:foregroundMark x1="6433" y1="75521" x2="6433" y2="75521"/>
                        <a14:foregroundMark x1="16374" y1="75521" x2="16374" y2="75521"/>
                        <a14:foregroundMark x1="9357" y1="45313" x2="9357" y2="45313"/>
                        <a14:foregroundMark x1="10526" y1="86979" x2="10526" y2="86979"/>
                        <a14:foregroundMark x1="12281" y1="89063" x2="12281" y2="89063"/>
                        <a14:foregroundMark x1="10526" y1="93750" x2="10526" y2="93750"/>
                        <a14:foregroundMark x1="17544" y1="86979" x2="17544" y2="86979"/>
                        <a14:foregroundMark x1="18129" y1="82813" x2="18129" y2="82813"/>
                        <a14:foregroundMark x1="27485" y1="85938" x2="27485" y2="85938"/>
                        <a14:foregroundMark x1="35673" y1="82292" x2="35673" y2="82292"/>
                        <a14:foregroundMark x1="48538" y1="86979" x2="48538" y2="86979"/>
                        <a14:foregroundMark x1="64327" y1="85938" x2="64327" y2="85938"/>
                        <a14:foregroundMark x1="49123" y1="95833" x2="49123" y2="95833"/>
                        <a14:foregroundMark x1="96491" y1="83333" x2="96491" y2="83333"/>
                        <a14:foregroundMark x1="91813" y1="83333" x2="91813" y2="83333"/>
                        <a14:foregroundMark x1="85380" y1="89583" x2="85380" y2="89583"/>
                        <a14:foregroundMark x1="73099" y1="88021" x2="73099" y2="88021"/>
                        <a14:foregroundMark x1="32749" y1="75000" x2="32749" y2="75000"/>
                        <a14:foregroundMark x1="35088" y1="75521" x2="35088" y2="75521"/>
                        <a14:foregroundMark x1="20468" y1="75521" x2="20468" y2="75521"/>
                        <a14:foregroundMark x1="9357" y1="76042" x2="9357" y2="76042"/>
                        <a14:foregroundMark x1="9357" y1="73438" x2="9357" y2="73438"/>
                        <a14:foregroundMark x1="7018" y1="74479" x2="7018" y2="74479"/>
                        <a14:foregroundMark x1="23977" y1="75521" x2="23977" y2="75521"/>
                        <a14:foregroundMark x1="39766" y1="31771" x2="39766" y2="31771"/>
                        <a14:backgroundMark x1="11696" y1="21875" x2="11696" y2="21875"/>
                        <a14:backgroundMark x1="14620" y1="27083" x2="14620" y2="27083"/>
                      </a14:backgroundRemoval>
                    </a14:imgEffect>
                  </a14:imgLayer>
                </a14:imgProps>
              </a:ext>
              <a:ext uri="{28A0092B-C50C-407E-A947-70E740481C1C}">
                <a14:useLocalDpi xmlns:a14="http://schemas.microsoft.com/office/drawing/2010/main" val="0"/>
              </a:ext>
            </a:extLst>
          </a:blip>
          <a:srcRect/>
          <a:stretch>
            <a:fillRect/>
          </a:stretch>
        </p:blipFill>
        <p:spPr bwMode="auto">
          <a:xfrm rot="19901193">
            <a:off x="1725767" y="343575"/>
            <a:ext cx="754478" cy="84713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rot="20245785">
            <a:off x="6187215" y="453816"/>
            <a:ext cx="1386100" cy="71840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Qq79LcHDImkQJ9TSJnRHg78Y1BW90MkJ2grNMqECoBxSOsd_rf"/>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348" b="92754" l="820" r="98087">
                        <a14:foregroundMark x1="46995" y1="70290" x2="46995" y2="70290"/>
                        <a14:foregroundMark x1="41530" y1="70290" x2="41530" y2="70290"/>
                        <a14:foregroundMark x1="33333" y1="71014" x2="33333" y2="71014"/>
                        <a14:foregroundMark x1="29508" y1="70290" x2="29508" y2="70290"/>
                        <a14:foregroundMark x1="25137" y1="71014" x2="25137" y2="71014"/>
                        <a14:foregroundMark x1="11202" y1="68116" x2="11202" y2="68116"/>
                        <a14:foregroundMark x1="15301" y1="65217" x2="15301" y2="65217"/>
                        <a14:foregroundMark x1="58743" y1="63768" x2="58743" y2="63768"/>
                        <a14:foregroundMark x1="65027" y1="72464" x2="65027" y2="72464"/>
                        <a14:foregroundMark x1="67760" y1="70290" x2="67760" y2="70290"/>
                        <a14:foregroundMark x1="75410" y1="71014" x2="75410" y2="71014"/>
                        <a14:foregroundMark x1="83060" y1="69565" x2="83060" y2="69565"/>
                        <a14:foregroundMark x1="88525" y1="70290" x2="88525" y2="70290"/>
                        <a14:foregroundMark x1="82514" y1="44203" x2="82514" y2="44203"/>
                        <a14:foregroundMark x1="87705" y1="44203" x2="87705" y2="44203"/>
                        <a14:foregroundMark x1="81967" y1="28986" x2="81967" y2="28986"/>
                        <a14:foregroundMark x1="79781" y1="25362" x2="79781" y2="25362"/>
                        <a14:foregroundMark x1="85519" y1="16667" x2="85519" y2="16667"/>
                        <a14:foregroundMark x1="88525" y1="19565" x2="88525" y2="19565"/>
                        <a14:foregroundMark x1="87432" y1="13043" x2="87432" y2="13043"/>
                        <a14:foregroundMark x1="88525" y1="7971" x2="88525" y2="7971"/>
                        <a14:foregroundMark x1="92350" y1="14493" x2="92350" y2="14493"/>
                        <a14:foregroundMark x1="96448" y1="41304" x2="96448" y2="41304"/>
                        <a14:foregroundMark x1="94262" y1="42754" x2="94262" y2="42754"/>
                        <a14:foregroundMark x1="90710" y1="52174" x2="90710" y2="52174"/>
                        <a14:foregroundMark x1="78689" y1="44203" x2="78689" y2="44203"/>
                        <a14:foregroundMark x1="93443" y1="53623" x2="93443" y2="53623"/>
                        <a14:foregroundMark x1="92350" y1="52174" x2="92350" y2="52174"/>
                        <a14:foregroundMark x1="94262" y1="52174" x2="94262" y2="52174"/>
                        <a14:foregroundMark x1="78142" y1="28261" x2="78142" y2="28261"/>
                        <a14:foregroundMark x1="90710" y1="15217" x2="90710" y2="15217"/>
                        <a14:foregroundMark x1="83333" y1="73188" x2="83333" y2="73188"/>
                        <a14:foregroundMark x1="78689" y1="43478" x2="78689" y2="43478"/>
                        <a14:foregroundMark x1="80055" y1="39130" x2="80055" y2="39130"/>
                      </a14:backgroundRemoval>
                    </a14:imgEffect>
                  </a14:imgLayer>
                </a14:imgProps>
              </a:ext>
              <a:ext uri="{28A0092B-C50C-407E-A947-70E740481C1C}">
                <a14:useLocalDpi xmlns:a14="http://schemas.microsoft.com/office/drawing/2010/main" val="0"/>
              </a:ext>
            </a:extLst>
          </a:blip>
          <a:srcRect/>
          <a:stretch>
            <a:fillRect/>
          </a:stretch>
        </p:blipFill>
        <p:spPr bwMode="auto">
          <a:xfrm rot="992844">
            <a:off x="6050065" y="2214309"/>
            <a:ext cx="1556567" cy="58777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55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V:\temp\Downloads\presentation slides\corned-beef-h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26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410200"/>
            <a:ext cx="2670924" cy="1107996"/>
          </a:xfrm>
          <a:prstGeom prst="rect">
            <a:avLst/>
          </a:prstGeom>
          <a:noFill/>
        </p:spPr>
        <p:txBody>
          <a:bodyPr wrap="none" rtlCol="0">
            <a:spAutoFit/>
          </a:bodyPr>
          <a:lstStyle/>
          <a:p>
            <a:r>
              <a:rPr lang="en-US" sz="6600" dirty="0" smtClean="0">
                <a:solidFill>
                  <a:schemeClr val="bg1"/>
                </a:solidFill>
              </a:rPr>
              <a:t>HASH!!</a:t>
            </a:r>
            <a:endParaRPr lang="en-US" sz="6600" dirty="0">
              <a:solidFill>
                <a:schemeClr val="bg1"/>
              </a:solidFill>
            </a:endParaRPr>
          </a:p>
        </p:txBody>
      </p:sp>
      <p:sp>
        <p:nvSpPr>
          <p:cNvPr id="3" name="TextBox 2"/>
          <p:cNvSpPr txBox="1"/>
          <p:nvPr/>
        </p:nvSpPr>
        <p:spPr>
          <a:xfrm>
            <a:off x="6112401" y="6635234"/>
            <a:ext cx="3031599" cy="184666"/>
          </a:xfrm>
          <a:prstGeom prst="rect">
            <a:avLst/>
          </a:prstGeom>
          <a:noFill/>
        </p:spPr>
        <p:txBody>
          <a:bodyPr wrap="none" rtlCol="0">
            <a:spAutoFit/>
          </a:bodyPr>
          <a:lstStyle/>
          <a:p>
            <a:r>
              <a:rPr lang="en-US" sz="600" dirty="0">
                <a:solidFill>
                  <a:schemeClr val="bg1"/>
                </a:solidFill>
              </a:rPr>
              <a:t>http://www.thesouthinmymouth.com/wp-content/uploads/2012/01/corned-beef-hash.jpg</a:t>
            </a:r>
          </a:p>
        </p:txBody>
      </p:sp>
    </p:spTree>
    <p:extLst>
      <p:ext uri="{BB962C8B-B14F-4D97-AF65-F5344CB8AC3E}">
        <p14:creationId xmlns:p14="http://schemas.microsoft.com/office/powerpoint/2010/main" val="4202585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temp\Downloads\presentation slides\big-s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9090" y="57150"/>
            <a:ext cx="7063921" cy="1323439"/>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8000" dirty="0" smtClean="0">
                <a:solidFill>
                  <a:schemeClr val="bg1"/>
                </a:solidFill>
              </a:rPr>
              <a:t>Salt your Hashes</a:t>
            </a:r>
            <a:endParaRPr lang="en-US" sz="8000" dirty="0">
              <a:solidFill>
                <a:schemeClr val="bg1"/>
              </a:solidFill>
            </a:endParaRPr>
          </a:p>
        </p:txBody>
      </p:sp>
      <p:sp>
        <p:nvSpPr>
          <p:cNvPr id="5" name="TextBox 4"/>
          <p:cNvSpPr txBox="1"/>
          <p:nvPr/>
        </p:nvSpPr>
        <p:spPr>
          <a:xfrm>
            <a:off x="7155955" y="6673334"/>
            <a:ext cx="1988045" cy="184666"/>
          </a:xfrm>
          <a:prstGeom prst="rect">
            <a:avLst/>
          </a:prstGeom>
          <a:noFill/>
        </p:spPr>
        <p:txBody>
          <a:bodyPr wrap="none" rtlCol="0">
            <a:spAutoFit/>
          </a:bodyPr>
          <a:lstStyle/>
          <a:p>
            <a:r>
              <a:rPr lang="en-US" sz="600" dirty="0">
                <a:solidFill>
                  <a:schemeClr val="bg1"/>
                </a:solidFill>
              </a:rPr>
              <a:t>http://www.f1online.pro/en/image-details/4832529.html</a:t>
            </a:r>
          </a:p>
        </p:txBody>
      </p:sp>
    </p:spTree>
    <p:extLst>
      <p:ext uri="{BB962C8B-B14F-4D97-AF65-F5344CB8AC3E}">
        <p14:creationId xmlns:p14="http://schemas.microsoft.com/office/powerpoint/2010/main" val="714603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kingdombard.files.wordpress.com/2010/06/one_way_by_cellogirl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11" b="6218"/>
          <a:stretch/>
        </p:blipFill>
        <p:spPr bwMode="auto">
          <a:xfrm>
            <a:off x="-1" y="19050"/>
            <a:ext cx="9144001" cy="6838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89106" y="6616958"/>
            <a:ext cx="2654894" cy="184666"/>
          </a:xfrm>
          <a:prstGeom prst="rect">
            <a:avLst/>
          </a:prstGeom>
          <a:noFill/>
        </p:spPr>
        <p:txBody>
          <a:bodyPr wrap="none" rtlCol="0">
            <a:spAutoFit/>
          </a:bodyPr>
          <a:lstStyle/>
          <a:p>
            <a:r>
              <a:rPr lang="en-US" sz="600" dirty="0"/>
              <a:t>http://kingdombard.files.wordpress.com/2010/06/one_way_by_cellogirl19.jpg</a:t>
            </a:r>
          </a:p>
        </p:txBody>
      </p:sp>
    </p:spTree>
    <p:extLst>
      <p:ext uri="{BB962C8B-B14F-4D97-AF65-F5344CB8AC3E}">
        <p14:creationId xmlns:p14="http://schemas.microsoft.com/office/powerpoint/2010/main" val="4243399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reshing.com/wp-content/uploads/2011/05/hash-examp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7" y="3048000"/>
            <a:ext cx="4086225" cy="148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762000"/>
            <a:ext cx="6477000" cy="1323439"/>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8000" dirty="0" smtClean="0"/>
              <a:t>Collisions</a:t>
            </a:r>
            <a:endParaRPr lang="en-US" sz="8000" dirty="0"/>
          </a:p>
        </p:txBody>
      </p:sp>
    </p:spTree>
    <p:extLst>
      <p:ext uri="{BB962C8B-B14F-4D97-AF65-F5344CB8AC3E}">
        <p14:creationId xmlns:p14="http://schemas.microsoft.com/office/powerpoint/2010/main" val="1373232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awnram.files.wordpress.com/2010/10/criter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952875"/>
            <a:ext cx="4457700" cy="2905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13953" y="6603637"/>
            <a:ext cx="2390398" cy="200055"/>
          </a:xfrm>
          <a:prstGeom prst="rect">
            <a:avLst/>
          </a:prstGeom>
          <a:noFill/>
        </p:spPr>
        <p:txBody>
          <a:bodyPr wrap="none" rtlCol="0">
            <a:spAutoFit/>
          </a:bodyPr>
          <a:lstStyle/>
          <a:p>
            <a:r>
              <a:rPr lang="en-US" sz="700" dirty="0"/>
              <a:t>http://shawnram.files.wordpress.com/2010/10/criteria1.jpg</a:t>
            </a:r>
          </a:p>
        </p:txBody>
      </p:sp>
      <p:sp>
        <p:nvSpPr>
          <p:cNvPr id="5" name="TextBox 4"/>
          <p:cNvSpPr txBox="1"/>
          <p:nvPr/>
        </p:nvSpPr>
        <p:spPr>
          <a:xfrm>
            <a:off x="990600" y="1441102"/>
            <a:ext cx="5481180" cy="461665"/>
          </a:xfrm>
          <a:prstGeom prst="rect">
            <a:avLst/>
          </a:prstGeom>
          <a:noFill/>
        </p:spPr>
        <p:txBody>
          <a:bodyPr wrap="none" rtlCol="0">
            <a:spAutoFit/>
          </a:bodyPr>
          <a:lstStyle/>
          <a:p>
            <a:pPr marL="342900" indent="-342900">
              <a:buFont typeface="Wingdings" pitchFamily="2" charset="2"/>
              <a:buChar char="q"/>
            </a:pPr>
            <a:r>
              <a:rPr lang="en-US" sz="2400" dirty="0" smtClean="0"/>
              <a:t>Data at object level had to be protected</a:t>
            </a:r>
          </a:p>
        </p:txBody>
      </p:sp>
      <p:sp>
        <p:nvSpPr>
          <p:cNvPr id="6" name="TextBox 5"/>
          <p:cNvSpPr txBox="1"/>
          <p:nvPr/>
        </p:nvSpPr>
        <p:spPr>
          <a:xfrm>
            <a:off x="990600" y="2229246"/>
            <a:ext cx="4931991" cy="461665"/>
          </a:xfrm>
          <a:prstGeom prst="rect">
            <a:avLst/>
          </a:prstGeom>
          <a:noFill/>
        </p:spPr>
        <p:txBody>
          <a:bodyPr wrap="none" rtlCol="0">
            <a:spAutoFit/>
          </a:bodyPr>
          <a:lstStyle/>
          <a:p>
            <a:pPr marL="342900" indent="-342900">
              <a:buFont typeface="Wingdings" pitchFamily="2" charset="2"/>
              <a:buChar char="q"/>
            </a:pPr>
            <a:r>
              <a:rPr lang="en-US" sz="2400" dirty="0" smtClean="0"/>
              <a:t>Had to be able to decrypt the value</a:t>
            </a:r>
            <a:endParaRPr lang="en-US" sz="2400" dirty="0"/>
          </a:p>
        </p:txBody>
      </p:sp>
      <p:sp>
        <p:nvSpPr>
          <p:cNvPr id="8" name="TextBox 7"/>
          <p:cNvSpPr txBox="1"/>
          <p:nvPr/>
        </p:nvSpPr>
        <p:spPr>
          <a:xfrm>
            <a:off x="990600" y="3805535"/>
            <a:ext cx="4573624" cy="461665"/>
          </a:xfrm>
          <a:prstGeom prst="rect">
            <a:avLst/>
          </a:prstGeom>
          <a:noFill/>
        </p:spPr>
        <p:txBody>
          <a:bodyPr wrap="none" rtlCol="0">
            <a:spAutoFit/>
          </a:bodyPr>
          <a:lstStyle/>
          <a:p>
            <a:pPr marL="342900" indent="-342900">
              <a:buFont typeface="Wingdings" pitchFamily="2" charset="2"/>
              <a:buChar char="q"/>
            </a:pPr>
            <a:r>
              <a:rPr lang="en-US" sz="2400" dirty="0" smtClean="0"/>
              <a:t>Minimal Impact on performance</a:t>
            </a:r>
            <a:endParaRPr lang="en-US" sz="2400" dirty="0"/>
          </a:p>
        </p:txBody>
      </p:sp>
      <p:sp>
        <p:nvSpPr>
          <p:cNvPr id="9" name="TextBox 8"/>
          <p:cNvSpPr txBox="1"/>
          <p:nvPr/>
        </p:nvSpPr>
        <p:spPr>
          <a:xfrm>
            <a:off x="990600" y="3017390"/>
            <a:ext cx="6997172" cy="461665"/>
          </a:xfrm>
          <a:prstGeom prst="rect">
            <a:avLst/>
          </a:prstGeom>
          <a:noFill/>
        </p:spPr>
        <p:txBody>
          <a:bodyPr wrap="none" rtlCol="0">
            <a:spAutoFit/>
          </a:bodyPr>
          <a:lstStyle/>
          <a:p>
            <a:pPr marL="342900" indent="-342900">
              <a:buFont typeface="Wingdings" pitchFamily="2" charset="2"/>
              <a:buChar char="q"/>
            </a:pPr>
            <a:r>
              <a:rPr lang="en-US" sz="2400" dirty="0" smtClean="0"/>
              <a:t>No change to existing application code, SQL code ok</a:t>
            </a:r>
            <a:endParaRPr lang="en-US" sz="2400" dirty="0"/>
          </a:p>
        </p:txBody>
      </p:sp>
      <p:pic>
        <p:nvPicPr>
          <p:cNvPr id="4101" name="Picture 5" descr="C:\Users\cbell\AppData\Local\Microsoft\Windows\Temporary Internet Files\Content.IE5\E5HAT32G\MC9004325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958" y="2300711"/>
            <a:ext cx="318733" cy="3187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220" y="1348959"/>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220" y="2918734"/>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590" y="3695248"/>
            <a:ext cx="466724" cy="46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http://askbobrankin.com/hard-drive-encry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598"/>
            <a:ext cx="9235440" cy="76961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28900"/>
            <a:ext cx="9144000" cy="160020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solidFill>
                  <a:schemeClr val="tx1"/>
                </a:solidFill>
              </a:rPr>
              <a:t>Encryption</a:t>
            </a:r>
            <a:endParaRPr lang="en-US" sz="13800" dirty="0">
              <a:solidFill>
                <a:schemeClr val="tx1"/>
              </a:solidFill>
            </a:endParaRPr>
          </a:p>
        </p:txBody>
      </p:sp>
    </p:spTree>
    <p:extLst>
      <p:ext uri="{BB962C8B-B14F-4D97-AF65-F5344CB8AC3E}">
        <p14:creationId xmlns:p14="http://schemas.microsoft.com/office/powerpoint/2010/main" val="755128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waterox\waterox\events\presentations\hashgroups\Images\2way copy.png"/>
          <p:cNvPicPr>
            <a:picLocks noChangeAspect="1" noChangeArrowheads="1"/>
          </p:cNvPicPr>
          <p:nvPr/>
        </p:nvPicPr>
        <p:blipFill rotWithShape="1">
          <a:blip r:embed="rId3">
            <a:extLst>
              <a:ext uri="{28A0092B-C50C-407E-A947-70E740481C1C}">
                <a14:useLocalDpi xmlns:a14="http://schemas.microsoft.com/office/drawing/2010/main" val="0"/>
              </a:ext>
            </a:extLst>
          </a:blip>
          <a:srcRect l="2886" r="1592"/>
          <a:stretch/>
        </p:blipFill>
        <p:spPr bwMode="auto">
          <a:xfrm>
            <a:off x="0" y="228600"/>
            <a:ext cx="9144000" cy="641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10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zmescience.com/wp-content/uploads/2012/12/fresh-sliced-bread.jpg"/>
          <p:cNvPicPr>
            <a:picLocks noChangeAspect="1" noChangeArrowheads="1"/>
          </p:cNvPicPr>
          <p:nvPr/>
        </p:nvPicPr>
        <p:blipFill rotWithShape="1">
          <a:blip r:embed="rId2">
            <a:extLst>
              <a:ext uri="{28A0092B-C50C-407E-A947-70E740481C1C}">
                <a14:useLocalDpi xmlns:a14="http://schemas.microsoft.com/office/drawing/2010/main" val="0"/>
              </a:ext>
            </a:extLst>
          </a:blip>
          <a:srcRect t="4639" r="4516" b="15979"/>
          <a:stretch/>
        </p:blipFill>
        <p:spPr bwMode="auto">
          <a:xfrm>
            <a:off x="4291692" y="304800"/>
            <a:ext cx="4833257"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55032" y="6667500"/>
            <a:ext cx="2710999" cy="184666"/>
          </a:xfrm>
          <a:prstGeom prst="rect">
            <a:avLst/>
          </a:prstGeom>
          <a:noFill/>
        </p:spPr>
        <p:txBody>
          <a:bodyPr wrap="none" rtlCol="0">
            <a:spAutoFit/>
          </a:bodyPr>
          <a:lstStyle/>
          <a:p>
            <a:r>
              <a:rPr lang="en-US" sz="600" dirty="0"/>
              <a:t>http://cdn.zmescience.com/wp-content/uploads/2012/12/fresh-sliced-bread.jpg</a:t>
            </a:r>
          </a:p>
        </p:txBody>
      </p:sp>
      <p:sp>
        <p:nvSpPr>
          <p:cNvPr id="3" name="TextBox 2"/>
          <p:cNvSpPr txBox="1"/>
          <p:nvPr/>
        </p:nvSpPr>
        <p:spPr>
          <a:xfrm>
            <a:off x="0" y="6667500"/>
            <a:ext cx="2836033" cy="184666"/>
          </a:xfrm>
          <a:prstGeom prst="rect">
            <a:avLst/>
          </a:prstGeom>
          <a:noFill/>
        </p:spPr>
        <p:txBody>
          <a:bodyPr wrap="none" rtlCol="0">
            <a:spAutoFit/>
          </a:bodyPr>
          <a:lstStyle/>
          <a:p>
            <a:r>
              <a:rPr lang="en-US" sz="600" dirty="0"/>
              <a:t>http://</a:t>
            </a:r>
            <a:r>
              <a:rPr lang="en-US" sz="600" dirty="0" smtClean="0"/>
              <a:t>www.swiss-banking-antiques.com/images/bbposte60mmperspective-750.png</a:t>
            </a:r>
            <a:endParaRPr lang="en-US" sz="600" dirty="0"/>
          </a:p>
        </p:txBody>
      </p:sp>
      <p:pic>
        <p:nvPicPr>
          <p:cNvPr id="1028" name="Picture 4" descr="http://www.swiss-banking-antiques.com/images/bbposte60mmperspective-7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048005"/>
            <a:ext cx="4810125" cy="230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908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temp\Downloads\presentation slides\cross-fingers.png"/>
          <p:cNvPicPr>
            <a:picLocks noChangeAspect="1" noChangeArrowheads="1"/>
          </p:cNvPicPr>
          <p:nvPr/>
        </p:nvPicPr>
        <p:blipFill rotWithShape="1">
          <a:blip r:embed="rId3">
            <a:extLst>
              <a:ext uri="{28A0092B-C50C-407E-A947-70E740481C1C}">
                <a14:useLocalDpi xmlns:a14="http://schemas.microsoft.com/office/drawing/2010/main" val="0"/>
              </a:ext>
            </a:extLst>
          </a:blip>
          <a:srcRect b="11718"/>
          <a:stretch/>
        </p:blipFill>
        <p:spPr bwMode="auto">
          <a:xfrm>
            <a:off x="-14288" y="0"/>
            <a:ext cx="91582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914400"/>
            <a:ext cx="2874505" cy="1323439"/>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8000" dirty="0" smtClean="0">
                <a:solidFill>
                  <a:schemeClr val="bg1"/>
                </a:solidFill>
              </a:rPr>
              <a:t>DEMO</a:t>
            </a:r>
            <a:endParaRPr lang="en-US" sz="8000" dirty="0">
              <a:solidFill>
                <a:schemeClr val="bg1"/>
              </a:solidFill>
            </a:endParaRPr>
          </a:p>
        </p:txBody>
      </p:sp>
    </p:spTree>
    <p:extLst>
      <p:ext uri="{BB962C8B-B14F-4D97-AF65-F5344CB8AC3E}">
        <p14:creationId xmlns:p14="http://schemas.microsoft.com/office/powerpoint/2010/main" val="1397421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awnram.files.wordpress.com/2010/10/criter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952875"/>
            <a:ext cx="4457700" cy="2905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13953" y="6603637"/>
            <a:ext cx="2390398" cy="200055"/>
          </a:xfrm>
          <a:prstGeom prst="rect">
            <a:avLst/>
          </a:prstGeom>
          <a:noFill/>
        </p:spPr>
        <p:txBody>
          <a:bodyPr wrap="none" rtlCol="0">
            <a:spAutoFit/>
          </a:bodyPr>
          <a:lstStyle/>
          <a:p>
            <a:r>
              <a:rPr lang="en-US" sz="700" dirty="0"/>
              <a:t>http://shawnram.files.wordpress.com/2010/10/criteria1.jpg</a:t>
            </a:r>
          </a:p>
        </p:txBody>
      </p:sp>
      <p:sp>
        <p:nvSpPr>
          <p:cNvPr id="5" name="TextBox 4"/>
          <p:cNvSpPr txBox="1"/>
          <p:nvPr/>
        </p:nvSpPr>
        <p:spPr>
          <a:xfrm>
            <a:off x="990600" y="1441102"/>
            <a:ext cx="5481180" cy="461665"/>
          </a:xfrm>
          <a:prstGeom prst="rect">
            <a:avLst/>
          </a:prstGeom>
          <a:noFill/>
        </p:spPr>
        <p:txBody>
          <a:bodyPr wrap="none" rtlCol="0">
            <a:spAutoFit/>
          </a:bodyPr>
          <a:lstStyle/>
          <a:p>
            <a:pPr marL="342900" indent="-342900">
              <a:buFont typeface="Wingdings" pitchFamily="2" charset="2"/>
              <a:buChar char="q"/>
            </a:pPr>
            <a:r>
              <a:rPr lang="en-US" sz="2400" dirty="0" smtClean="0"/>
              <a:t>Data at object level had to be protected</a:t>
            </a:r>
          </a:p>
        </p:txBody>
      </p:sp>
      <p:sp>
        <p:nvSpPr>
          <p:cNvPr id="6" name="TextBox 5"/>
          <p:cNvSpPr txBox="1"/>
          <p:nvPr/>
        </p:nvSpPr>
        <p:spPr>
          <a:xfrm>
            <a:off x="990600" y="2229246"/>
            <a:ext cx="4931991" cy="461665"/>
          </a:xfrm>
          <a:prstGeom prst="rect">
            <a:avLst/>
          </a:prstGeom>
          <a:noFill/>
        </p:spPr>
        <p:txBody>
          <a:bodyPr wrap="none" rtlCol="0">
            <a:spAutoFit/>
          </a:bodyPr>
          <a:lstStyle/>
          <a:p>
            <a:pPr marL="342900" indent="-342900">
              <a:buFont typeface="Wingdings" pitchFamily="2" charset="2"/>
              <a:buChar char="q"/>
            </a:pPr>
            <a:r>
              <a:rPr lang="en-US" sz="2400" dirty="0" smtClean="0"/>
              <a:t>Had to be able to decrypt the value</a:t>
            </a:r>
            <a:endParaRPr lang="en-US" sz="2400" dirty="0"/>
          </a:p>
        </p:txBody>
      </p:sp>
      <p:sp>
        <p:nvSpPr>
          <p:cNvPr id="8" name="TextBox 7"/>
          <p:cNvSpPr txBox="1"/>
          <p:nvPr/>
        </p:nvSpPr>
        <p:spPr>
          <a:xfrm>
            <a:off x="990600" y="3805535"/>
            <a:ext cx="4573624" cy="461665"/>
          </a:xfrm>
          <a:prstGeom prst="rect">
            <a:avLst/>
          </a:prstGeom>
          <a:noFill/>
        </p:spPr>
        <p:txBody>
          <a:bodyPr wrap="none" rtlCol="0">
            <a:spAutoFit/>
          </a:bodyPr>
          <a:lstStyle/>
          <a:p>
            <a:pPr marL="342900" indent="-342900">
              <a:buFont typeface="Wingdings" pitchFamily="2" charset="2"/>
              <a:buChar char="q"/>
            </a:pPr>
            <a:r>
              <a:rPr lang="en-US" sz="2400" dirty="0" smtClean="0"/>
              <a:t>Minimal Impact on performance</a:t>
            </a:r>
            <a:endParaRPr lang="en-US" sz="2400" dirty="0"/>
          </a:p>
        </p:txBody>
      </p:sp>
      <p:sp>
        <p:nvSpPr>
          <p:cNvPr id="9" name="TextBox 8"/>
          <p:cNvSpPr txBox="1"/>
          <p:nvPr/>
        </p:nvSpPr>
        <p:spPr>
          <a:xfrm>
            <a:off x="990600" y="3017390"/>
            <a:ext cx="6997172" cy="461665"/>
          </a:xfrm>
          <a:prstGeom prst="rect">
            <a:avLst/>
          </a:prstGeom>
          <a:noFill/>
        </p:spPr>
        <p:txBody>
          <a:bodyPr wrap="none" rtlCol="0">
            <a:spAutoFit/>
          </a:bodyPr>
          <a:lstStyle/>
          <a:p>
            <a:pPr marL="342900" indent="-342900">
              <a:buFont typeface="Wingdings" pitchFamily="2" charset="2"/>
              <a:buChar char="q"/>
            </a:pPr>
            <a:r>
              <a:rPr lang="en-US" sz="2400" dirty="0" smtClean="0"/>
              <a:t>No change to existing application code, SQL code ok</a:t>
            </a:r>
            <a:endParaRPr lang="en-US" sz="2400" dirty="0"/>
          </a:p>
        </p:txBody>
      </p:sp>
      <p:pic>
        <p:nvPicPr>
          <p:cNvPr id="4101" name="Picture 5" descr="C:\Users\cbell\AppData\Local\Microsoft\Windows\Temporary Internet Files\Content.IE5\E5HAT32G\MC9004325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958" y="3853560"/>
            <a:ext cx="318733" cy="3187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220" y="1348959"/>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220" y="2918734"/>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cbell\AppData\Local\Microsoft\Windows\Temporary Internet Files\Content.IE5\M0AQAS1D\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725" y="2127578"/>
            <a:ext cx="466724" cy="46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8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edbookmanreunion.com/images/agen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4" name="Rectangle 3"/>
          <p:cNvSpPr/>
          <p:nvPr/>
        </p:nvSpPr>
        <p:spPr>
          <a:xfrm>
            <a:off x="685800" y="1295400"/>
            <a:ext cx="7551729" cy="48006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110" y="152400"/>
            <a:ext cx="2545890" cy="1015663"/>
          </a:xfrm>
          <a:prstGeom prst="rect">
            <a:avLst/>
          </a:prstGeom>
          <a:noFill/>
        </p:spPr>
        <p:txBody>
          <a:bodyPr wrap="none" rtlCol="0">
            <a:spAutoFit/>
          </a:bodyPr>
          <a:lstStyle/>
          <a:p>
            <a:r>
              <a:rPr lang="en-US" sz="6000" dirty="0" smtClean="0">
                <a:effectLst>
                  <a:outerShdw blurRad="50800" dist="38100" dir="8100000" algn="tr" rotWithShape="0">
                    <a:prstClr val="black">
                      <a:alpha val="40000"/>
                    </a:prstClr>
                  </a:outerShdw>
                </a:effectLst>
              </a:rPr>
              <a:t>Agenda</a:t>
            </a:r>
            <a:endParaRPr lang="en-US" sz="6000" dirty="0">
              <a:effectLst>
                <a:outerShdw blurRad="50800" dist="38100" dir="8100000" algn="tr" rotWithShape="0">
                  <a:prstClr val="black">
                    <a:alpha val="40000"/>
                  </a:prstClr>
                </a:outerShdw>
              </a:effectLst>
            </a:endParaRPr>
          </a:p>
        </p:txBody>
      </p:sp>
      <p:sp>
        <p:nvSpPr>
          <p:cNvPr id="3" name="TextBox 2"/>
          <p:cNvSpPr txBox="1"/>
          <p:nvPr/>
        </p:nvSpPr>
        <p:spPr>
          <a:xfrm>
            <a:off x="792169" y="1419285"/>
            <a:ext cx="7589829" cy="4524315"/>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itchFamily="34" charset="0"/>
              <a:buChar char="•"/>
            </a:pPr>
            <a:r>
              <a:rPr lang="en-US" sz="3600" dirty="0"/>
              <a:t>S</a:t>
            </a:r>
            <a:r>
              <a:rPr lang="en-US" sz="3600" dirty="0" smtClean="0"/>
              <a:t>cenarios of data exposure</a:t>
            </a:r>
          </a:p>
          <a:p>
            <a:pPr marL="285750" indent="-285750">
              <a:buFont typeface="Arial" pitchFamily="34" charset="0"/>
              <a:buChar char="•"/>
            </a:pPr>
            <a:r>
              <a:rPr lang="en-US" sz="3600" dirty="0" smtClean="0"/>
              <a:t>Data in transit vs. Data at </a:t>
            </a:r>
            <a:r>
              <a:rPr lang="en-US" sz="3600" dirty="0" smtClean="0"/>
              <a:t>rest</a:t>
            </a:r>
          </a:p>
          <a:p>
            <a:pPr marL="285750" indent="-285750">
              <a:buFont typeface="Arial" pitchFamily="34" charset="0"/>
              <a:buChar char="•"/>
            </a:pPr>
            <a:r>
              <a:rPr lang="en-US" sz="3600" dirty="0" smtClean="0"/>
              <a:t>Discuss </a:t>
            </a:r>
            <a:r>
              <a:rPr lang="en-US" sz="3600" dirty="0" smtClean="0"/>
              <a:t>personal </a:t>
            </a:r>
            <a:r>
              <a:rPr lang="en-US" sz="3600" dirty="0"/>
              <a:t>experience</a:t>
            </a:r>
          </a:p>
          <a:p>
            <a:pPr marL="285750" indent="-285750">
              <a:buFont typeface="Arial" pitchFamily="34" charset="0"/>
              <a:buChar char="•"/>
            </a:pPr>
            <a:r>
              <a:rPr lang="en-US" sz="3600" dirty="0"/>
              <a:t>Hash or Encryption – How to choose?</a:t>
            </a:r>
          </a:p>
          <a:p>
            <a:pPr marL="285750" indent="-285750">
              <a:buFont typeface="Arial" pitchFamily="34" charset="0"/>
              <a:buChar char="•"/>
            </a:pPr>
            <a:r>
              <a:rPr lang="en-US" sz="3600" dirty="0" smtClean="0"/>
              <a:t>Demo </a:t>
            </a:r>
            <a:r>
              <a:rPr lang="en-US" sz="3600" dirty="0" smtClean="0"/>
              <a:t>#1</a:t>
            </a:r>
          </a:p>
          <a:p>
            <a:pPr marL="285750" indent="-285750">
              <a:buFont typeface="Arial" pitchFamily="34" charset="0"/>
              <a:buChar char="•"/>
            </a:pPr>
            <a:r>
              <a:rPr lang="en-US" sz="3600" dirty="0" smtClean="0"/>
              <a:t>Discuss how to improve</a:t>
            </a:r>
          </a:p>
          <a:p>
            <a:pPr marL="285750" indent="-285750">
              <a:buFont typeface="Arial" pitchFamily="34" charset="0"/>
              <a:buChar char="•"/>
            </a:pPr>
            <a:r>
              <a:rPr lang="en-US" sz="3600" dirty="0" smtClean="0"/>
              <a:t>Demo #2</a:t>
            </a:r>
          </a:p>
          <a:p>
            <a:pPr marL="285750" indent="-285750">
              <a:buFont typeface="Arial" pitchFamily="34" charset="0"/>
              <a:buChar char="•"/>
            </a:pPr>
            <a:r>
              <a:rPr lang="en-US" sz="3600" dirty="0" smtClean="0"/>
              <a:t>Final summary and questions</a:t>
            </a:r>
          </a:p>
        </p:txBody>
      </p:sp>
      <p:sp>
        <p:nvSpPr>
          <p:cNvPr id="5" name="TextBox 4"/>
          <p:cNvSpPr txBox="1"/>
          <p:nvPr/>
        </p:nvSpPr>
        <p:spPr>
          <a:xfrm>
            <a:off x="7114398" y="6638667"/>
            <a:ext cx="1856598" cy="184666"/>
          </a:xfrm>
          <a:prstGeom prst="rect">
            <a:avLst/>
          </a:prstGeom>
          <a:noFill/>
        </p:spPr>
        <p:txBody>
          <a:bodyPr wrap="none" rtlCol="0">
            <a:spAutoFit/>
          </a:bodyPr>
          <a:lstStyle/>
          <a:p>
            <a:r>
              <a:rPr lang="en-US" sz="600" dirty="0"/>
              <a:t>http://reedbookmanreunion.com/images/agenda.jpg</a:t>
            </a:r>
          </a:p>
        </p:txBody>
      </p:sp>
    </p:spTree>
    <p:extLst>
      <p:ext uri="{BB962C8B-B14F-4D97-AF65-F5344CB8AC3E}">
        <p14:creationId xmlns:p14="http://schemas.microsoft.com/office/powerpoint/2010/main" val="2396210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iamism.com/wp-content/uploads/m/blogs/miamism/op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52486" y="6673334"/>
            <a:ext cx="2666114" cy="184666"/>
          </a:xfrm>
          <a:prstGeom prst="rect">
            <a:avLst/>
          </a:prstGeom>
          <a:noFill/>
        </p:spPr>
        <p:txBody>
          <a:bodyPr wrap="none" rtlCol="0">
            <a:spAutoFit/>
          </a:bodyPr>
          <a:lstStyle/>
          <a:p>
            <a:r>
              <a:rPr lang="en-US" sz="600" dirty="0"/>
              <a:t>http://www.miamism.com/wp-content/uploads/m/blogs/miamism/options.jpg</a:t>
            </a:r>
          </a:p>
        </p:txBody>
      </p:sp>
      <p:sp>
        <p:nvSpPr>
          <p:cNvPr id="4" name="TextBox 3"/>
          <p:cNvSpPr txBox="1"/>
          <p:nvPr/>
        </p:nvSpPr>
        <p:spPr>
          <a:xfrm>
            <a:off x="3581400" y="3200400"/>
            <a:ext cx="184731" cy="369332"/>
          </a:xfrm>
          <a:prstGeom prst="rect">
            <a:avLst/>
          </a:prstGeom>
          <a:noFill/>
        </p:spPr>
        <p:txBody>
          <a:bodyPr wrap="none" rtlCol="0">
            <a:spAutoFit/>
          </a:bodyPr>
          <a:lstStyle/>
          <a:p>
            <a:endParaRPr lang="en-US" dirty="0"/>
          </a:p>
        </p:txBody>
      </p:sp>
      <p:sp>
        <p:nvSpPr>
          <p:cNvPr id="5" name="TextBox 4"/>
          <p:cNvSpPr txBox="1"/>
          <p:nvPr/>
        </p:nvSpPr>
        <p:spPr>
          <a:xfrm>
            <a:off x="5689600" y="1295400"/>
            <a:ext cx="3060646" cy="1015663"/>
          </a:xfrm>
          <a:prstGeom prst="rect">
            <a:avLst/>
          </a:prstGeom>
          <a:noFill/>
        </p:spPr>
        <p:txBody>
          <a:bodyPr wrap="none" rtlCol="0">
            <a:spAutoFit/>
          </a:bodyPr>
          <a:lstStyle/>
          <a:p>
            <a:r>
              <a:rPr lang="en-US" sz="6000" b="1" dirty="0" smtClean="0"/>
              <a:t>Options?</a:t>
            </a:r>
            <a:endParaRPr lang="en-US" sz="6000" b="1" dirty="0"/>
          </a:p>
        </p:txBody>
      </p:sp>
    </p:spTree>
    <p:extLst>
      <p:ext uri="{BB962C8B-B14F-4D97-AF65-F5344CB8AC3E}">
        <p14:creationId xmlns:p14="http://schemas.microsoft.com/office/powerpoint/2010/main" val="2771578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644170"/>
            <a:ext cx="6400800" cy="1569660"/>
          </a:xfrm>
          <a:prstGeom prst="rect">
            <a:avLst/>
          </a:prstGeom>
        </p:spPr>
        <p:txBody>
          <a:bodyPr wrap="square">
            <a:spAutoFit/>
          </a:bodyPr>
          <a:lstStyle/>
          <a:p>
            <a:pPr lvl="0"/>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xx-xx-1287</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77780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V:\temp\Downloads\presentation slides\lightbulb-id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57" y="24384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0" y="2438400"/>
            <a:ext cx="4033861" cy="2062103"/>
          </a:xfrm>
          <a:prstGeom prst="rect">
            <a:avLst/>
          </a:prstGeom>
          <a:noFill/>
        </p:spPr>
        <p:txBody>
          <a:bodyPr wrap="none" rtlCol="0">
            <a:spAutoFit/>
          </a:bodyPr>
          <a:lstStyle/>
          <a:p>
            <a:r>
              <a:rPr lang="en-US" sz="3200" dirty="0" smtClean="0">
                <a:solidFill>
                  <a:srgbClr val="FFC000"/>
                </a:solidFill>
              </a:rPr>
              <a:t>Generate a value </a:t>
            </a:r>
          </a:p>
          <a:p>
            <a:r>
              <a:rPr lang="en-US" sz="3200" dirty="0" smtClean="0">
                <a:solidFill>
                  <a:srgbClr val="FFC000"/>
                </a:solidFill>
              </a:rPr>
              <a:t>From a hash algorithm</a:t>
            </a:r>
          </a:p>
          <a:p>
            <a:r>
              <a:rPr lang="en-US" sz="3200" dirty="0">
                <a:solidFill>
                  <a:srgbClr val="FFC000"/>
                </a:solidFill>
              </a:rPr>
              <a:t>a</a:t>
            </a:r>
            <a:r>
              <a:rPr lang="en-US" sz="3200" dirty="0" smtClean="0">
                <a:solidFill>
                  <a:srgbClr val="FFC000"/>
                </a:solidFill>
              </a:rPr>
              <a:t>nd store only the end </a:t>
            </a:r>
          </a:p>
          <a:p>
            <a:r>
              <a:rPr lang="en-US" sz="3200" dirty="0">
                <a:solidFill>
                  <a:srgbClr val="FFC000"/>
                </a:solidFill>
              </a:rPr>
              <a:t>r</a:t>
            </a:r>
            <a:r>
              <a:rPr lang="en-US" sz="3200" dirty="0" smtClean="0">
                <a:solidFill>
                  <a:srgbClr val="FFC000"/>
                </a:solidFill>
              </a:rPr>
              <a:t>esult value.</a:t>
            </a:r>
            <a:endParaRPr lang="en-US" sz="3200" dirty="0">
              <a:solidFill>
                <a:srgbClr val="FFC000"/>
              </a:solidFill>
            </a:endParaRPr>
          </a:p>
        </p:txBody>
      </p:sp>
      <p:sp>
        <p:nvSpPr>
          <p:cNvPr id="3" name="TextBox 2"/>
          <p:cNvSpPr txBox="1"/>
          <p:nvPr/>
        </p:nvSpPr>
        <p:spPr>
          <a:xfrm>
            <a:off x="6630294" y="6673334"/>
            <a:ext cx="2501006" cy="184666"/>
          </a:xfrm>
          <a:prstGeom prst="rect">
            <a:avLst/>
          </a:prstGeom>
          <a:noFill/>
        </p:spPr>
        <p:txBody>
          <a:bodyPr wrap="none" rtlCol="0">
            <a:spAutoFit/>
          </a:bodyPr>
          <a:lstStyle/>
          <a:p>
            <a:r>
              <a:rPr lang="en-US" sz="600" dirty="0">
                <a:solidFill>
                  <a:srgbClr val="FFC000"/>
                </a:solidFill>
              </a:rPr>
              <a:t>http://kennybriscoe.com/wp-content/uploads/2011/02/lightbulb-idea.jpg</a:t>
            </a:r>
          </a:p>
        </p:txBody>
      </p:sp>
      <p:sp>
        <p:nvSpPr>
          <p:cNvPr id="4" name="TextBox 3"/>
          <p:cNvSpPr txBox="1"/>
          <p:nvPr/>
        </p:nvSpPr>
        <p:spPr>
          <a:xfrm>
            <a:off x="685800" y="450111"/>
            <a:ext cx="4809778" cy="1015663"/>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6000" dirty="0" smtClean="0">
                <a:solidFill>
                  <a:srgbClr val="FFC000"/>
                </a:solidFill>
              </a:rPr>
              <a:t>Hash Grouping</a:t>
            </a:r>
            <a:endParaRPr lang="en-US" sz="6000" dirty="0">
              <a:solidFill>
                <a:srgbClr val="FFC000"/>
              </a:solidFill>
            </a:endParaRPr>
          </a:p>
        </p:txBody>
      </p:sp>
    </p:spTree>
    <p:extLst>
      <p:ext uri="{BB962C8B-B14F-4D97-AF65-F5344CB8AC3E}">
        <p14:creationId xmlns:p14="http://schemas.microsoft.com/office/powerpoint/2010/main" val="2556071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00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awnram.files.wordpress.com/2010/10/criter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952875"/>
            <a:ext cx="4457700" cy="2905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13953" y="6603637"/>
            <a:ext cx="2390398" cy="200055"/>
          </a:xfrm>
          <a:prstGeom prst="rect">
            <a:avLst/>
          </a:prstGeom>
          <a:noFill/>
        </p:spPr>
        <p:txBody>
          <a:bodyPr wrap="none" rtlCol="0">
            <a:spAutoFit/>
          </a:bodyPr>
          <a:lstStyle/>
          <a:p>
            <a:r>
              <a:rPr lang="en-US" sz="700" dirty="0"/>
              <a:t>http://shawnram.files.wordpress.com/2010/10/criteria1.jpg</a:t>
            </a:r>
          </a:p>
        </p:txBody>
      </p:sp>
      <p:sp>
        <p:nvSpPr>
          <p:cNvPr id="5" name="TextBox 4"/>
          <p:cNvSpPr txBox="1"/>
          <p:nvPr/>
        </p:nvSpPr>
        <p:spPr>
          <a:xfrm>
            <a:off x="990600" y="1441102"/>
            <a:ext cx="5481180" cy="461665"/>
          </a:xfrm>
          <a:prstGeom prst="rect">
            <a:avLst/>
          </a:prstGeom>
          <a:noFill/>
        </p:spPr>
        <p:txBody>
          <a:bodyPr wrap="none" rtlCol="0">
            <a:spAutoFit/>
          </a:bodyPr>
          <a:lstStyle/>
          <a:p>
            <a:pPr marL="342900" indent="-342900">
              <a:buFont typeface="Wingdings" pitchFamily="2" charset="2"/>
              <a:buChar char="q"/>
            </a:pPr>
            <a:r>
              <a:rPr lang="en-US" sz="2400" dirty="0" smtClean="0"/>
              <a:t>Data at object level had to be protected</a:t>
            </a:r>
          </a:p>
        </p:txBody>
      </p:sp>
      <p:sp>
        <p:nvSpPr>
          <p:cNvPr id="6" name="TextBox 5"/>
          <p:cNvSpPr txBox="1"/>
          <p:nvPr/>
        </p:nvSpPr>
        <p:spPr>
          <a:xfrm>
            <a:off x="990600" y="2229246"/>
            <a:ext cx="4931991" cy="461665"/>
          </a:xfrm>
          <a:prstGeom prst="rect">
            <a:avLst/>
          </a:prstGeom>
          <a:noFill/>
        </p:spPr>
        <p:txBody>
          <a:bodyPr wrap="none" rtlCol="0">
            <a:spAutoFit/>
          </a:bodyPr>
          <a:lstStyle/>
          <a:p>
            <a:pPr marL="342900" indent="-342900">
              <a:buFont typeface="Wingdings" pitchFamily="2" charset="2"/>
              <a:buChar char="q"/>
            </a:pPr>
            <a:r>
              <a:rPr lang="en-US" sz="2400" dirty="0" smtClean="0"/>
              <a:t>Had to be able to decrypt the value</a:t>
            </a:r>
            <a:endParaRPr lang="en-US" sz="2400" dirty="0"/>
          </a:p>
        </p:txBody>
      </p:sp>
      <p:sp>
        <p:nvSpPr>
          <p:cNvPr id="8" name="TextBox 7"/>
          <p:cNvSpPr txBox="1"/>
          <p:nvPr/>
        </p:nvSpPr>
        <p:spPr>
          <a:xfrm>
            <a:off x="990600" y="3805535"/>
            <a:ext cx="4573624" cy="461665"/>
          </a:xfrm>
          <a:prstGeom prst="rect">
            <a:avLst/>
          </a:prstGeom>
          <a:noFill/>
        </p:spPr>
        <p:txBody>
          <a:bodyPr wrap="none" rtlCol="0">
            <a:spAutoFit/>
          </a:bodyPr>
          <a:lstStyle/>
          <a:p>
            <a:pPr marL="342900" indent="-342900">
              <a:buFont typeface="Wingdings" pitchFamily="2" charset="2"/>
              <a:buChar char="q"/>
            </a:pPr>
            <a:r>
              <a:rPr lang="en-US" sz="2400" dirty="0" smtClean="0"/>
              <a:t>Minimal Impact on performance</a:t>
            </a:r>
            <a:endParaRPr lang="en-US" sz="2400" dirty="0"/>
          </a:p>
        </p:txBody>
      </p:sp>
      <p:sp>
        <p:nvSpPr>
          <p:cNvPr id="9" name="TextBox 8"/>
          <p:cNvSpPr txBox="1"/>
          <p:nvPr/>
        </p:nvSpPr>
        <p:spPr>
          <a:xfrm>
            <a:off x="990600" y="3017390"/>
            <a:ext cx="6997172" cy="461665"/>
          </a:xfrm>
          <a:prstGeom prst="rect">
            <a:avLst/>
          </a:prstGeom>
          <a:noFill/>
        </p:spPr>
        <p:txBody>
          <a:bodyPr wrap="none" rtlCol="0">
            <a:spAutoFit/>
          </a:bodyPr>
          <a:lstStyle/>
          <a:p>
            <a:pPr marL="342900" indent="-342900">
              <a:buFont typeface="Wingdings" pitchFamily="2" charset="2"/>
              <a:buChar char="q"/>
            </a:pPr>
            <a:r>
              <a:rPr lang="en-US" sz="2400" dirty="0" smtClean="0"/>
              <a:t>No change to existing application code, SQL code ok</a:t>
            </a:r>
            <a:endParaRPr lang="en-US" sz="2400" dirty="0"/>
          </a:p>
        </p:txBody>
      </p:sp>
      <p:pic>
        <p:nvPicPr>
          <p:cNvPr id="4102" name="Picture 6" descr="C:\Users\cbell\AppData\Local\Microsoft\Windows\Temporary Internet Files\Content.IE5\M0AQAS1D\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220" y="1348959"/>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cbell\AppData\Local\Microsoft\Windows\Temporary Internet Files\Content.IE5\M0AQAS1D\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220" y="2918734"/>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cbell\AppData\Local\Microsoft\Windows\Temporary Internet Files\Content.IE5\M0AQAS1D\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725" y="2127578"/>
            <a:ext cx="466724" cy="4667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cbell\AppData\Local\Microsoft\Windows\Temporary Internet Files\Content.IE5\M0AQAS1D\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114" y="3690258"/>
            <a:ext cx="466724" cy="46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5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temp\Downloads\presentation slides\succes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310"/>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76282" y="6765667"/>
            <a:ext cx="2667718" cy="184666"/>
          </a:xfrm>
          <a:prstGeom prst="rect">
            <a:avLst/>
          </a:prstGeom>
          <a:noFill/>
        </p:spPr>
        <p:txBody>
          <a:bodyPr wrap="none" rtlCol="0">
            <a:spAutoFit/>
          </a:bodyPr>
          <a:lstStyle/>
          <a:p>
            <a:r>
              <a:rPr lang="en-US" sz="600" dirty="0"/>
              <a:t>http://www.smallbiztechnology.com/wp-content/uploads/2012/12/success.jpg</a:t>
            </a:r>
          </a:p>
        </p:txBody>
      </p:sp>
      <p:sp>
        <p:nvSpPr>
          <p:cNvPr id="3" name="TextBox 2"/>
          <p:cNvSpPr txBox="1"/>
          <p:nvPr/>
        </p:nvSpPr>
        <p:spPr>
          <a:xfrm>
            <a:off x="5257800" y="476071"/>
            <a:ext cx="3779176" cy="1200329"/>
          </a:xfrm>
          <a:prstGeom prst="rect">
            <a:avLst/>
          </a:prstGeom>
          <a:noFill/>
        </p:spPr>
        <p:txBody>
          <a:bodyPr wrap="none" rtlCol="0">
            <a:spAutoFit/>
          </a:bodyPr>
          <a:lstStyle/>
          <a:p>
            <a:r>
              <a:rPr lang="en-US" sz="7200" b="1" dirty="0" smtClean="0">
                <a:effectLst>
                  <a:outerShdw blurRad="50800" dist="38100" dir="8100000" algn="tr" rotWithShape="0">
                    <a:prstClr val="black">
                      <a:alpha val="40000"/>
                    </a:prstClr>
                  </a:outerShdw>
                </a:effectLst>
              </a:rPr>
              <a:t>SUCCESS!</a:t>
            </a:r>
            <a:endParaRPr lang="en-US" sz="72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227377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y1bD8zOqVMfXcOlXnBP5xKafuBLnxCM09OBS-VPteDpFB_zS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891" y="990830"/>
            <a:ext cx="3967718" cy="32133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25" y="6673334"/>
            <a:ext cx="3637534" cy="184666"/>
          </a:xfrm>
          <a:prstGeom prst="rect">
            <a:avLst/>
          </a:prstGeom>
          <a:noFill/>
        </p:spPr>
        <p:txBody>
          <a:bodyPr wrap="none" rtlCol="0">
            <a:spAutoFit/>
          </a:bodyPr>
          <a:lstStyle/>
          <a:p>
            <a:r>
              <a:rPr lang="en-US" sz="600" dirty="0"/>
              <a:t>http://www.club-3d.com/tl_files/club3d/uploads/en/content/Technology/AMD/CrossFireX/3waycrossfire.png</a:t>
            </a:r>
          </a:p>
        </p:txBody>
      </p:sp>
      <p:sp>
        <p:nvSpPr>
          <p:cNvPr id="3" name="TextBox 2"/>
          <p:cNvSpPr txBox="1"/>
          <p:nvPr/>
        </p:nvSpPr>
        <p:spPr>
          <a:xfrm>
            <a:off x="290207" y="343068"/>
            <a:ext cx="6381619" cy="1015663"/>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6000" b="1" dirty="0" smtClean="0">
                <a:ln w="12700">
                  <a:solidFill>
                    <a:schemeClr val="tx2">
                      <a:satMod val="155000"/>
                    </a:schemeClr>
                  </a:solidFill>
                  <a:prstDash val="solid"/>
                </a:ln>
                <a:solidFill>
                  <a:schemeClr val="bg2">
                    <a:tint val="85000"/>
                    <a:satMod val="155000"/>
                  </a:schemeClr>
                </a:solidFill>
                <a:effectLst>
                  <a:outerShdw blurRad="50800" dist="38100" dir="8100000" algn="tr" rotWithShape="0">
                    <a:prstClr val="black">
                      <a:alpha val="40000"/>
                    </a:prstClr>
                  </a:outerShdw>
                </a:effectLst>
              </a:rPr>
              <a:t>No Perfect Solution</a:t>
            </a:r>
            <a:endParaRPr lang="en-US" sz="6000" b="1" dirty="0">
              <a:ln w="12700">
                <a:solidFill>
                  <a:schemeClr val="tx2">
                    <a:satMod val="155000"/>
                  </a:schemeClr>
                </a:solidFill>
                <a:prstDash val="solid"/>
              </a:ln>
              <a:solidFill>
                <a:schemeClr val="bg2">
                  <a:tint val="85000"/>
                  <a:satMod val="155000"/>
                </a:schemeClr>
              </a:solidFill>
              <a:effectLst>
                <a:outerShdw blurRad="50800" dist="38100" dir="8100000" algn="tr" rotWithShape="0">
                  <a:prstClr val="black">
                    <a:alpha val="40000"/>
                  </a:prstClr>
                </a:outerShdw>
              </a:effectLst>
            </a:endParaRPr>
          </a:p>
        </p:txBody>
      </p:sp>
      <p:sp>
        <p:nvSpPr>
          <p:cNvPr id="5" name="TextBox 4"/>
          <p:cNvSpPr txBox="1"/>
          <p:nvPr/>
        </p:nvSpPr>
        <p:spPr>
          <a:xfrm>
            <a:off x="304721" y="1905000"/>
            <a:ext cx="4541884" cy="1384995"/>
          </a:xfrm>
          <a:prstGeom prst="rect">
            <a:avLst/>
          </a:prstGeom>
          <a:noFill/>
        </p:spPr>
        <p:txBody>
          <a:bodyPr wrap="none" rtlCol="0">
            <a:spAutoFit/>
          </a:bodyPr>
          <a:lstStyle/>
          <a:p>
            <a:r>
              <a:rPr lang="en-US" sz="2800" dirty="0" smtClean="0"/>
              <a:t>New GPU systems </a:t>
            </a:r>
          </a:p>
          <a:p>
            <a:r>
              <a:rPr lang="en-US" sz="2800" dirty="0" smtClean="0"/>
              <a:t>crack 14 character passwords </a:t>
            </a:r>
          </a:p>
          <a:p>
            <a:r>
              <a:rPr lang="en-US" sz="2800" dirty="0" smtClean="0"/>
              <a:t>in about 6 minutes </a:t>
            </a:r>
          </a:p>
        </p:txBody>
      </p:sp>
      <p:sp>
        <p:nvSpPr>
          <p:cNvPr id="6" name="TextBox 5"/>
          <p:cNvSpPr txBox="1"/>
          <p:nvPr/>
        </p:nvSpPr>
        <p:spPr>
          <a:xfrm>
            <a:off x="264807" y="4114800"/>
            <a:ext cx="5646995" cy="2308324"/>
          </a:xfrm>
          <a:prstGeom prst="rect">
            <a:avLst/>
          </a:prstGeom>
          <a:noFill/>
        </p:spPr>
        <p:txBody>
          <a:bodyPr wrap="none" rtlCol="0">
            <a:spAutoFit/>
          </a:bodyPr>
          <a:lstStyle/>
          <a:p>
            <a:r>
              <a:rPr lang="en-US" dirty="0" smtClean="0"/>
              <a:t>Potential breaking times of various Hash Algorithms:</a:t>
            </a:r>
          </a:p>
          <a:p>
            <a:r>
              <a:rPr lang="en-US" dirty="0" smtClean="0"/>
              <a:t> </a:t>
            </a:r>
          </a:p>
          <a:p>
            <a:pPr marL="285750" indent="-285750">
              <a:buFont typeface="Arial" pitchFamily="34" charset="0"/>
              <a:buChar char="•"/>
            </a:pPr>
            <a:r>
              <a:rPr lang="en-US" dirty="0" smtClean="0"/>
              <a:t>SHA1: 63G / sec</a:t>
            </a:r>
          </a:p>
          <a:p>
            <a:pPr marL="285750" indent="-285750">
              <a:buFont typeface="Arial" pitchFamily="34" charset="0"/>
              <a:buChar char="•"/>
            </a:pPr>
            <a:r>
              <a:rPr lang="en-US" dirty="0" smtClean="0"/>
              <a:t>LM: 20G / sec</a:t>
            </a:r>
          </a:p>
          <a:p>
            <a:pPr marL="285750" indent="-285750">
              <a:buFont typeface="Arial" pitchFamily="34" charset="0"/>
              <a:buChar char="•"/>
            </a:pPr>
            <a:r>
              <a:rPr lang="en-US" dirty="0" err="1" smtClean="0"/>
              <a:t>Bcrypt</a:t>
            </a:r>
            <a:r>
              <a:rPr lang="en-US" dirty="0" smtClean="0"/>
              <a:t>: 71k /sec</a:t>
            </a:r>
          </a:p>
          <a:p>
            <a:pPr marL="285750" indent="-285750">
              <a:buFont typeface="Arial" pitchFamily="34" charset="0"/>
              <a:buChar char="•"/>
            </a:pPr>
            <a:endParaRPr lang="en-US" dirty="0" smtClean="0"/>
          </a:p>
          <a:p>
            <a:r>
              <a:rPr lang="en-US" dirty="0" smtClean="0"/>
              <a:t>*Not been able to find stats for AES_256 (SQL Encryption) </a:t>
            </a:r>
          </a:p>
          <a:p>
            <a:r>
              <a:rPr lang="en-US" dirty="0" smtClean="0"/>
              <a:t>because no one is really bothering to try</a:t>
            </a:r>
            <a:endParaRPr lang="en-US" dirty="0"/>
          </a:p>
        </p:txBody>
      </p:sp>
    </p:spTree>
    <p:extLst>
      <p:ext uri="{BB962C8B-B14F-4D97-AF65-F5344CB8AC3E}">
        <p14:creationId xmlns:p14="http://schemas.microsoft.com/office/powerpoint/2010/main" val="3093650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imgix.8tracks.com/mix_covers/000/593/175/94743.original.jpg?fm=jpg&amp;q=65&amp;sharp=15&amp;vib=10&amp;w=521&amp;h=521&amp;fit=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152400"/>
            <a:ext cx="6705599"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25" y="6673334"/>
            <a:ext cx="4246675" cy="184666"/>
          </a:xfrm>
          <a:prstGeom prst="rect">
            <a:avLst/>
          </a:prstGeom>
          <a:noFill/>
        </p:spPr>
        <p:txBody>
          <a:bodyPr wrap="none" rtlCol="0">
            <a:spAutoFit/>
          </a:bodyPr>
          <a:lstStyle/>
          <a:p>
            <a:r>
              <a:rPr lang="en-US" sz="600" dirty="0"/>
              <a:t>http://imgix.8tracks.com/mix_covers/000/593/175/94743.original.jpg?fm=jpg&amp;q=65&amp;sharp=15&amp;vib=10&amp;w=521&amp;h=521&amp;fit=crop</a:t>
            </a:r>
          </a:p>
        </p:txBody>
      </p:sp>
      <p:sp>
        <p:nvSpPr>
          <p:cNvPr id="3" name="TextBox 2"/>
          <p:cNvSpPr txBox="1"/>
          <p:nvPr/>
        </p:nvSpPr>
        <p:spPr>
          <a:xfrm>
            <a:off x="290207" y="343068"/>
            <a:ext cx="5500993" cy="1015663"/>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6000" b="1" dirty="0" smtClean="0">
                <a:ln w="12700">
                  <a:solidFill>
                    <a:schemeClr val="tx2">
                      <a:satMod val="155000"/>
                    </a:schemeClr>
                  </a:solidFill>
                  <a:prstDash val="solid"/>
                </a:ln>
                <a:solidFill>
                  <a:schemeClr val="bg2">
                    <a:tint val="85000"/>
                    <a:satMod val="155000"/>
                  </a:schemeClr>
                </a:solidFill>
                <a:effectLst>
                  <a:outerShdw blurRad="50800" dist="38100" dir="8100000" algn="tr" rotWithShape="0">
                    <a:prstClr val="black">
                      <a:alpha val="40000"/>
                    </a:prstClr>
                  </a:outerShdw>
                </a:effectLst>
              </a:rPr>
              <a:t>Brace Yourselves</a:t>
            </a:r>
            <a:endParaRPr lang="en-US" sz="6000" b="1" dirty="0">
              <a:ln w="12700">
                <a:solidFill>
                  <a:schemeClr val="tx2">
                    <a:satMod val="155000"/>
                  </a:schemeClr>
                </a:solidFill>
                <a:prstDash val="solid"/>
              </a:ln>
              <a:solidFill>
                <a:schemeClr val="bg2">
                  <a:tint val="85000"/>
                  <a:satMod val="155000"/>
                </a:schemeClr>
              </a:solidFill>
              <a:effectLst>
                <a:outerShdw blurRad="50800" dist="38100" dir="8100000" algn="tr" rotWithShape="0">
                  <a:prstClr val="black">
                    <a:alpha val="40000"/>
                  </a:prstClr>
                </a:outerShdw>
              </a:effectLst>
            </a:endParaRPr>
          </a:p>
        </p:txBody>
      </p:sp>
      <p:sp>
        <p:nvSpPr>
          <p:cNvPr id="4" name="TextBox 3"/>
          <p:cNvSpPr txBox="1"/>
          <p:nvPr/>
        </p:nvSpPr>
        <p:spPr>
          <a:xfrm>
            <a:off x="914400" y="1371600"/>
            <a:ext cx="4006225" cy="707886"/>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Change is coming.</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15024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45" t="1010" r="7576" b="8081"/>
          <a:stretch/>
        </p:blipFill>
        <p:spPr bwMode="auto">
          <a:xfrm>
            <a:off x="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400" y="6632325"/>
            <a:ext cx="2362200" cy="184666"/>
          </a:xfrm>
          <a:prstGeom prst="rect">
            <a:avLst/>
          </a:prstGeom>
          <a:noFill/>
        </p:spPr>
        <p:txBody>
          <a:bodyPr wrap="square" rtlCol="0">
            <a:spAutoFit/>
          </a:bodyPr>
          <a:lstStyle/>
          <a:p>
            <a:r>
              <a:rPr lang="en-US" sz="600" dirty="0" smtClean="0"/>
              <a:t>Image by: </a:t>
            </a:r>
            <a:r>
              <a:rPr lang="en-US" sz="600" b="1" dirty="0" smtClean="0"/>
              <a:t>Master isolated images </a:t>
            </a:r>
            <a:r>
              <a:rPr lang="en-US" sz="600" dirty="0" smtClean="0"/>
              <a:t> on  www.freedigitalphotos.net</a:t>
            </a:r>
            <a:endParaRPr lang="en-US" sz="600" dirty="0"/>
          </a:p>
        </p:txBody>
      </p:sp>
      <p:grpSp>
        <p:nvGrpSpPr>
          <p:cNvPr id="10" name="Group 9"/>
          <p:cNvGrpSpPr/>
          <p:nvPr/>
        </p:nvGrpSpPr>
        <p:grpSpPr>
          <a:xfrm>
            <a:off x="2081543" y="1544517"/>
            <a:ext cx="2007859" cy="663575"/>
            <a:chOff x="1885387" y="1644135"/>
            <a:chExt cx="2007859" cy="663575"/>
          </a:xfrm>
        </p:grpSpPr>
        <p:sp>
          <p:nvSpPr>
            <p:cNvPr id="5" name="TextBox 4"/>
            <p:cNvSpPr txBox="1"/>
            <p:nvPr/>
          </p:nvSpPr>
          <p:spPr>
            <a:xfrm>
              <a:off x="2547044" y="1791256"/>
              <a:ext cx="1346202" cy="369332"/>
            </a:xfrm>
            <a:prstGeom prst="rect">
              <a:avLst/>
            </a:prstGeom>
            <a:noFill/>
          </p:spPr>
          <p:txBody>
            <a:bodyPr wrap="none" rtlCol="0">
              <a:spAutoFit/>
            </a:bodyPr>
            <a:lstStyle/>
            <a:p>
              <a:r>
                <a:rPr lang="en-US" dirty="0" smtClean="0"/>
                <a:t>@CBELLDBA</a:t>
              </a:r>
            </a:p>
          </p:txBody>
        </p:sp>
        <p:pic>
          <p:nvPicPr>
            <p:cNvPr id="2052" name="Picture 4" descr="https://twimg0-a.akamaihd.net/profile_images/2284174758/v65oai7fxn47qv9nectx.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64200" y1="46400" x2="64200" y2="46400"/>
                        </a14:backgroundRemoval>
                      </a14:imgEffect>
                    </a14:imgLayer>
                  </a14:imgProps>
                </a:ext>
                <a:ext uri="{28A0092B-C50C-407E-A947-70E740481C1C}">
                  <a14:useLocalDpi xmlns:a14="http://schemas.microsoft.com/office/drawing/2010/main" val="0"/>
                </a:ext>
              </a:extLst>
            </a:blip>
            <a:srcRect/>
            <a:stretch>
              <a:fillRect/>
            </a:stretch>
          </p:blipFill>
          <p:spPr bwMode="auto">
            <a:xfrm>
              <a:off x="1885387" y="1644135"/>
              <a:ext cx="663575" cy="663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081543" y="2507932"/>
            <a:ext cx="3823326" cy="616268"/>
            <a:chOff x="2057400" y="2229802"/>
            <a:chExt cx="3823326" cy="616268"/>
          </a:xfrm>
        </p:grpSpPr>
        <p:pic>
          <p:nvPicPr>
            <p:cNvPr id="2054" name="Picture 6" descr="http://www.cni.us.com/newsroom/wp-content/uploads/2013/01/email-integratio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2229802"/>
              <a:ext cx="685800" cy="6162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43200" y="2343586"/>
              <a:ext cx="3137526" cy="369332"/>
            </a:xfrm>
            <a:prstGeom prst="rect">
              <a:avLst/>
            </a:prstGeom>
            <a:noFill/>
          </p:spPr>
          <p:txBody>
            <a:bodyPr wrap="none" rtlCol="0">
              <a:spAutoFit/>
            </a:bodyPr>
            <a:lstStyle/>
            <a:p>
              <a:r>
                <a:rPr lang="en-US" dirty="0" smtClean="0"/>
                <a:t>Chris@WaterOxConsulting.com</a:t>
              </a:r>
              <a:endParaRPr lang="en-US" dirty="0"/>
            </a:p>
          </p:txBody>
        </p:sp>
      </p:grpSp>
      <p:sp>
        <p:nvSpPr>
          <p:cNvPr id="2" name="TextBox 1"/>
          <p:cNvSpPr txBox="1"/>
          <p:nvPr/>
        </p:nvSpPr>
        <p:spPr>
          <a:xfrm>
            <a:off x="2819400" y="3440668"/>
            <a:ext cx="2986523" cy="369332"/>
          </a:xfrm>
          <a:prstGeom prst="rect">
            <a:avLst/>
          </a:prstGeom>
          <a:noFill/>
        </p:spPr>
        <p:txBody>
          <a:bodyPr wrap="none" rtlCol="0">
            <a:spAutoFit/>
          </a:bodyPr>
          <a:lstStyle/>
          <a:p>
            <a:r>
              <a:rPr lang="en-US" dirty="0" smtClean="0"/>
              <a:t>www.WaterOxConsulting.com</a:t>
            </a:r>
            <a:endParaRPr lang="en-US" dirty="0"/>
          </a:p>
        </p:txBody>
      </p:sp>
      <p:pic>
        <p:nvPicPr>
          <p:cNvPr id="10242" name="Picture 2" descr="http://ewebsiteservices.com/wp-content/uploads/web-design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059" y="3412781"/>
            <a:ext cx="776018" cy="60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86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964" y="381000"/>
            <a:ext cx="6303072" cy="1446550"/>
          </a:xfrm>
          <a:prstGeom prst="rect">
            <a:avLst/>
          </a:prstGeom>
          <a:noFill/>
        </p:spPr>
        <p:txBody>
          <a:bodyPr wrap="none" rtlCol="0">
            <a:spAutoFit/>
          </a:bodyPr>
          <a:lstStyle/>
          <a:p>
            <a:r>
              <a:rPr lang="en-US" sz="4800" dirty="0" smtClean="0"/>
              <a:t>50 million </a:t>
            </a:r>
            <a:r>
              <a:rPr lang="en-US" sz="4000" dirty="0" smtClean="0"/>
              <a:t>users </a:t>
            </a:r>
          </a:p>
          <a:p>
            <a:r>
              <a:rPr lang="en-US" sz="4000" dirty="0" smtClean="0"/>
              <a:t>may have been compromised</a:t>
            </a:r>
          </a:p>
        </p:txBody>
      </p:sp>
      <p:sp>
        <p:nvSpPr>
          <p:cNvPr id="3" name="Rectangle 2"/>
          <p:cNvSpPr/>
          <p:nvPr/>
        </p:nvSpPr>
        <p:spPr>
          <a:xfrm>
            <a:off x="905165" y="1981200"/>
            <a:ext cx="6878743" cy="523220"/>
          </a:xfrm>
          <a:prstGeom prst="rect">
            <a:avLst/>
          </a:prstGeom>
        </p:spPr>
        <p:txBody>
          <a:bodyPr wrap="none">
            <a:spAutoFit/>
          </a:bodyPr>
          <a:lstStyle/>
          <a:p>
            <a:r>
              <a:rPr lang="en-US" sz="2800" dirty="0" smtClean="0"/>
              <a:t>Name, email, address, “encrypted” passwords</a:t>
            </a:r>
            <a:endParaRPr lang="en-US" sz="2000" dirty="0"/>
          </a:p>
        </p:txBody>
      </p:sp>
      <p:pic>
        <p:nvPicPr>
          <p:cNvPr id="1026" name="Picture 2" descr="http://zapt2.staticworld.net/images/article/2013/04/living_social_logo-100034890-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3162299"/>
            <a:ext cx="5524500"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2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764"/>
        </a:solidFill>
        <a:effectLst/>
      </p:bgPr>
    </p:bg>
    <p:spTree>
      <p:nvGrpSpPr>
        <p:cNvPr id="1" name=""/>
        <p:cNvGrpSpPr/>
        <p:nvPr/>
      </p:nvGrpSpPr>
      <p:grpSpPr>
        <a:xfrm>
          <a:off x="0" y="0"/>
          <a:ext cx="0" cy="0"/>
          <a:chOff x="0" y="0"/>
          <a:chExt cx="0" cy="0"/>
        </a:xfrm>
      </p:grpSpPr>
      <p:pic>
        <p:nvPicPr>
          <p:cNvPr id="4098" name="Picture 2" descr="http://bloximages.chicago2.vip.townnews.com/thetandd.com/content/tncms/assets/v3/editorial/9/de/9de75ff2-1fa7-11e2-975d-001a4bcf887a/508aebb7379c4.preview-620.jpg"/>
          <p:cNvPicPr>
            <a:picLocks noChangeAspect="1" noChangeArrowheads="1"/>
          </p:cNvPicPr>
          <p:nvPr/>
        </p:nvPicPr>
        <p:blipFill rotWithShape="1">
          <a:blip r:embed="rId3">
            <a:extLst>
              <a:ext uri="{28A0092B-C50C-407E-A947-70E740481C1C}">
                <a14:useLocalDpi xmlns:a14="http://schemas.microsoft.com/office/drawing/2010/main" val="0"/>
              </a:ext>
            </a:extLst>
          </a:blip>
          <a:srcRect t="8968" b="5264"/>
          <a:stretch/>
        </p:blipFill>
        <p:spPr bwMode="auto">
          <a:xfrm>
            <a:off x="3995868" y="2667000"/>
            <a:ext cx="481965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914400"/>
            <a:ext cx="4597734" cy="1015663"/>
          </a:xfrm>
          <a:prstGeom prst="rect">
            <a:avLst/>
          </a:prstGeom>
          <a:noFill/>
        </p:spPr>
        <p:txBody>
          <a:bodyPr wrap="none" rtlCol="0">
            <a:spAutoFit/>
          </a:bodyPr>
          <a:lstStyle/>
          <a:p>
            <a:r>
              <a:rPr lang="en-US" sz="6000" dirty="0" smtClean="0">
                <a:solidFill>
                  <a:schemeClr val="bg1"/>
                </a:solidFill>
              </a:rPr>
              <a:t>4.7 million </a:t>
            </a:r>
            <a:r>
              <a:rPr lang="en-US" sz="4800" dirty="0" smtClean="0">
                <a:solidFill>
                  <a:schemeClr val="bg1"/>
                </a:solidFill>
              </a:rPr>
              <a:t>SSN</a:t>
            </a:r>
          </a:p>
        </p:txBody>
      </p:sp>
      <p:sp>
        <p:nvSpPr>
          <p:cNvPr id="3" name="Rectangle 2"/>
          <p:cNvSpPr/>
          <p:nvPr/>
        </p:nvSpPr>
        <p:spPr>
          <a:xfrm>
            <a:off x="838199" y="2137320"/>
            <a:ext cx="5738943" cy="769441"/>
          </a:xfrm>
          <a:prstGeom prst="rect">
            <a:avLst/>
          </a:prstGeom>
        </p:spPr>
        <p:txBody>
          <a:bodyPr wrap="none">
            <a:spAutoFit/>
          </a:bodyPr>
          <a:lstStyle/>
          <a:p>
            <a:r>
              <a:rPr lang="en-US" sz="4400" dirty="0" smtClean="0">
                <a:solidFill>
                  <a:schemeClr val="bg1"/>
                </a:solidFill>
              </a:rPr>
              <a:t>3.3 </a:t>
            </a:r>
            <a:r>
              <a:rPr lang="en-US" sz="4400" dirty="0">
                <a:solidFill>
                  <a:schemeClr val="bg1"/>
                </a:solidFill>
              </a:rPr>
              <a:t>million </a:t>
            </a:r>
            <a:r>
              <a:rPr lang="en-US" sz="3600" dirty="0" smtClean="0">
                <a:solidFill>
                  <a:schemeClr val="bg1"/>
                </a:solidFill>
              </a:rPr>
              <a:t>bank account #s</a:t>
            </a:r>
            <a:endParaRPr lang="en-US" sz="3600" dirty="0">
              <a:solidFill>
                <a:schemeClr val="bg1"/>
              </a:solidFill>
            </a:endParaRPr>
          </a:p>
        </p:txBody>
      </p:sp>
    </p:spTree>
    <p:extLst>
      <p:ext uri="{BB962C8B-B14F-4D97-AF65-F5344CB8AC3E}">
        <p14:creationId xmlns:p14="http://schemas.microsoft.com/office/powerpoint/2010/main" val="619926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oP3tbUXbmGh_z1UWtbDcjHWdwzjF1bGtJqfwfo54X-SeFjvku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267200"/>
            <a:ext cx="1676400" cy="2159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18" y="5842151"/>
            <a:ext cx="7602850" cy="584775"/>
          </a:xfrm>
          <a:prstGeom prst="rect">
            <a:avLst/>
          </a:prstGeom>
          <a:noFill/>
        </p:spPr>
        <p:txBody>
          <a:bodyPr wrap="none" rtlCol="0">
            <a:spAutoFit/>
          </a:bodyPr>
          <a:lstStyle/>
          <a:p>
            <a:r>
              <a:rPr lang="en-US" sz="3200" b="1" dirty="0" smtClean="0"/>
              <a:t>Data at rest is not required to be encrypted</a:t>
            </a:r>
            <a:endParaRPr lang="en-US" sz="3200" b="1" dirty="0"/>
          </a:p>
        </p:txBody>
      </p:sp>
      <p:sp>
        <p:nvSpPr>
          <p:cNvPr id="3" name="TextBox 2"/>
          <p:cNvSpPr txBox="1"/>
          <p:nvPr/>
        </p:nvSpPr>
        <p:spPr>
          <a:xfrm>
            <a:off x="5685887" y="6565612"/>
            <a:ext cx="3305713" cy="215444"/>
          </a:xfrm>
          <a:prstGeom prst="rect">
            <a:avLst/>
          </a:prstGeom>
          <a:noFill/>
        </p:spPr>
        <p:txBody>
          <a:bodyPr wrap="none" rtlCol="0">
            <a:spAutoFit/>
          </a:bodyPr>
          <a:lstStyle/>
          <a:p>
            <a:r>
              <a:rPr lang="en-US" sz="800" dirty="0"/>
              <a:t>http://www.irs.gov/uac/Encryption-Requirements-of-IRS-Publication-1075</a:t>
            </a:r>
          </a:p>
        </p:txBody>
      </p:sp>
      <p:sp>
        <p:nvSpPr>
          <p:cNvPr id="4" name="TextBox 3"/>
          <p:cNvSpPr txBox="1"/>
          <p:nvPr/>
        </p:nvSpPr>
        <p:spPr>
          <a:xfrm>
            <a:off x="428171" y="761999"/>
            <a:ext cx="6477000" cy="3231654"/>
          </a:xfrm>
          <a:prstGeom prst="rect">
            <a:avLst/>
          </a:prstGeom>
          <a:noFill/>
        </p:spPr>
        <p:txBody>
          <a:bodyPr wrap="square" rtlCol="0">
            <a:spAutoFit/>
          </a:bodyPr>
          <a:lstStyle/>
          <a:p>
            <a:r>
              <a:rPr lang="en-US" dirty="0"/>
              <a:t>“While encryption of data at rest is an effective defense-in-depth technique, </a:t>
            </a:r>
            <a:r>
              <a:rPr lang="en-US" sz="2400" b="1" dirty="0">
                <a:solidFill>
                  <a:srgbClr val="FF0000"/>
                </a:solidFill>
              </a:rPr>
              <a:t>encryption is not currently required </a:t>
            </a:r>
            <a:r>
              <a:rPr lang="en-US" dirty="0"/>
              <a:t>for FTI (Federal Tax Information) while it resides on a system (e.g., in files or in a database) that is dedicated to receiving, processing, storing or transmitting FTI, is configured in accordance with the IRS Safeguards Computer Security Evaluation Matrix (SCSEM) recommendations and is physically secure restricted area behind two locked barriers. </a:t>
            </a:r>
            <a:r>
              <a:rPr lang="en-US" b="1" u="sng" dirty="0"/>
              <a:t>This type of encryption is being evaluated by the IRS as a potential policy update in the next revision of the Publication 1075.”</a:t>
            </a:r>
          </a:p>
          <a:p>
            <a:endParaRPr lang="en-US" dirty="0"/>
          </a:p>
        </p:txBody>
      </p:sp>
    </p:spTree>
    <p:extLst>
      <p:ext uri="{BB962C8B-B14F-4D97-AF65-F5344CB8AC3E}">
        <p14:creationId xmlns:p14="http://schemas.microsoft.com/office/powerpoint/2010/main" val="51774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avemanuel.com/images/logo_tjx_compan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2876550"/>
            <a:ext cx="6759607" cy="1323439"/>
          </a:xfrm>
          <a:prstGeom prst="rect">
            <a:avLst/>
          </a:prstGeom>
          <a:noFill/>
        </p:spPr>
        <p:txBody>
          <a:bodyPr wrap="none" rtlCol="0">
            <a:spAutoFit/>
          </a:bodyPr>
          <a:lstStyle/>
          <a:p>
            <a:r>
              <a:rPr lang="en-US" sz="8000" dirty="0" smtClean="0"/>
              <a:t>94</a:t>
            </a:r>
            <a:r>
              <a:rPr lang="en-US" sz="5400" dirty="0" smtClean="0"/>
              <a:t> </a:t>
            </a:r>
            <a:r>
              <a:rPr lang="en-US" sz="7200" dirty="0" smtClean="0"/>
              <a:t>million</a:t>
            </a:r>
            <a:r>
              <a:rPr lang="en-US" sz="5400" dirty="0" smtClean="0"/>
              <a:t> </a:t>
            </a:r>
            <a:r>
              <a:rPr lang="en-US" sz="4400" dirty="0" smtClean="0"/>
              <a:t>credit cards</a:t>
            </a:r>
            <a:endParaRPr lang="en-US" sz="4400" dirty="0"/>
          </a:p>
        </p:txBody>
      </p:sp>
      <p:pic>
        <p:nvPicPr>
          <p:cNvPr id="5124" name="Picture 4" descr="V:\WaterOx\WaterOx\Events\Presentations\hashgroups\Images\Exposed.png"/>
          <p:cNvPicPr>
            <a:picLocks noChangeAspect="1" noChangeArrowheads="1"/>
          </p:cNvPicPr>
          <p:nvPr/>
        </p:nvPicPr>
        <p:blipFill>
          <a:blip r:embed="rId4">
            <a:extLst>
              <a:ext uri="{BEBA8EAE-BF5A-486C-A8C5-ECC9F3942E4B}">
                <a14:imgProps xmlns:a14="http://schemas.microsoft.com/office/drawing/2010/main">
                  <a14:imgLayer r:embed="rId5">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rot="19806543">
            <a:off x="2099534" y="3053157"/>
            <a:ext cx="4687312" cy="142657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4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temp\Downloads\presentation slides\al_standing_clip_art_230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04937"/>
            <a:ext cx="1047750" cy="404812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V:\temp\Downloads\presentation slides\al_standing_clip_art_230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04938"/>
            <a:ext cx="104775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V:\temp\Downloads\presentation slides\al_falling_560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57413"/>
            <a:ext cx="404812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001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temp\Downloads\presentation slides\questionMark-background.jpg"/>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6681" r="3125" b="1573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48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8500</TotalTime>
  <Words>1421</Words>
  <Application>Microsoft Office PowerPoint</Application>
  <PresentationFormat>On-screen Show (4:3)</PresentationFormat>
  <Paragraphs>223</Paragraphs>
  <Slides>38</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cbell</dc:creator>
  <cp:lastModifiedBy>Microsoft account</cp:lastModifiedBy>
  <cp:revision>81</cp:revision>
  <dcterms:created xsi:type="dcterms:W3CDTF">2013-02-14T21:46:25Z</dcterms:created>
  <dcterms:modified xsi:type="dcterms:W3CDTF">2013-08-17T21:20:02Z</dcterms:modified>
</cp:coreProperties>
</file>