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1"/>
  </p:sldMasterIdLst>
  <p:notesMasterIdLst>
    <p:notesMasterId r:id="rId19"/>
  </p:notesMasterIdLst>
  <p:sldIdLst>
    <p:sldId id="257" r:id="rId2"/>
    <p:sldId id="265" r:id="rId3"/>
    <p:sldId id="264" r:id="rId4"/>
    <p:sldId id="281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82" r:id="rId16"/>
    <p:sldId id="278" r:id="rId17"/>
    <p:sldId id="280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83C4"/>
    <a:srgbClr val="6FA61B"/>
    <a:srgbClr val="1382C3"/>
    <a:srgbClr val="6F716D"/>
    <a:srgbClr val="00A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0643" autoAdjust="0"/>
  </p:normalViewPr>
  <p:slideViewPr>
    <p:cSldViewPr snapToGrid="0" snapToObjects="1">
      <p:cViewPr varScale="1">
        <p:scale>
          <a:sx n="78" d="100"/>
          <a:sy n="78" d="100"/>
        </p:scale>
        <p:origin x="64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69770-11D3-184F-9B68-6A588B9162F3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5BC80-A2CA-414B-8ECA-94F1C7516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125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 reduce the </a:t>
            </a:r>
            <a:r>
              <a:rPr lang="en-US" dirty="0" err="1"/>
              <a:t>numbe</a:t>
            </a:r>
            <a:r>
              <a:rPr lang="en-US" dirty="0"/>
              <a:t> </a:t>
            </a:r>
            <a:r>
              <a:rPr lang="en-US" dirty="0" err="1"/>
              <a:t>rof</a:t>
            </a:r>
            <a:r>
              <a:rPr lang="en-US" dirty="0"/>
              <a:t> resources used when compared to VMs</a:t>
            </a:r>
          </a:p>
          <a:p>
            <a:endParaRPr lang="en-US" dirty="0"/>
          </a:p>
          <a:p>
            <a:r>
              <a:rPr lang="en-US" dirty="0"/>
              <a:t>Containers are isolated, but share OS and where appropriate bins and libraries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C5BC80-A2CA-414B-8ECA-94F1C7516B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8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C5BC80-A2CA-414B-8ECA-94F1C7516BC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792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3F66-ABF3-4DBE-B645-BFADD1D56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2CED4D-5196-49F0-827E-78DD20E4B1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80F591-E377-4C03-8941-AFCEC3993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7353D-2970-40AB-AB83-5D46EC2C2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33640-92EE-44B6-B312-23C6AFDCD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31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34BBD-BBD1-4CE1-BCFB-9EF2313E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763AB3-EC06-4ABF-B0B4-3135A936D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479A0-F374-4169-A484-4F07EA90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2CC6A-A830-494D-96C6-D9693E51B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1147E-69D9-4FD2-B962-10B7AD800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29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F2BE48-3FE7-46AB-BCDB-AF3996D22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93BC3-ADC2-47EC-9149-E6E16446D4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87109-53B5-4BA9-89B3-608E8E106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33599-EFFE-4886-A005-62A91B0C8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0BF631-0011-47E6-BB27-E3271A82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4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69F4E-EA4A-48F9-9AB6-761C2D0AC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A94E2-3B5D-4056-A6E2-E45E53C22F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99D3B-33C8-4341-8ADB-8B3B6C2E0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6625C-ACDD-4C07-909F-EE54DB788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23CEE6-8139-4FF7-A884-D86A9C95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06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0C9C4-332F-4B72-8C8A-E1562BD32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0A2E67-3437-4F64-A921-FCDB6B4F82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9D321-2715-47E5-BA85-6A7F867EC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FDF66-05D2-4656-A52B-F0800220C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ECACA-A668-4396-BC7A-E5613840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166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0E0A2-759D-4A3B-B29C-E0ADCDF02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AFDC0-5B77-4738-9A4B-B0DBF25171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103B07-FA88-4025-BDDE-F24ECD82E4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9448C4-8B16-4AB9-B3A6-23FE28198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50D6D-2A11-4103-80D1-7EE7B58BF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BC83F3-0401-490D-9133-D08E964A6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813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08C98-4CBC-4852-842A-520CF8B16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CC1519-7CF0-42C9-ABF0-B8A8E20E71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5FC919-D818-4D32-8604-23B7322934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86E901-AE54-4291-93DF-06019664CA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D013C2-3053-4388-A396-1AB7040CD3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9FCBA8-B538-484E-B58A-6BF8E9034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3CBD9F-D214-4D11-BED8-C7157F7E0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733AB6-8EE0-426D-BDFB-1AE0B739D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39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3C80A-9E85-4CEE-B3DF-F1A7941C2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00540D-166A-4673-90D1-799BAF345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E365B9-927D-4032-8193-04D467762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79FFF9-981C-4DB7-AAC8-97BB09609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38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6EC183-3ED2-4C24-ACFD-A598B7A82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B0FF49-2DAE-4C08-82B6-CE215344A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869165-2014-4BE2-A967-C13C57806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80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DB19E-A0B6-4E4D-8477-C5137BDC7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C35D6-E065-455B-8AF9-65EF20E56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CAECFB-805A-4689-9806-061694816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FA6D0-8E9E-4237-B3C0-15D943D17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B2B1D5-9CB1-44F0-BC07-3427BDD70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43C98F-231C-4B63-A92C-3EE916DFD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00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F3038-9151-4AFB-BAC2-02116E108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AFF16F-6052-4E45-8DC2-7D4558B797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323BC0-4397-4861-8F27-A59FDB663D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85D72-7740-4C18-B760-F2306BC3E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0999D7-0B5C-4392-8C5F-31EDCFE11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54B0C1-5518-4A9C-97E2-79CFF832D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87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E5F42D-2DCD-4CB8-96BF-761AD88BE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F76ED4-D1B9-4A8F-BB27-D05077BC9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34CB4-8710-4AD4-8610-20BED54042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CE6E4-88D5-314B-8B9C-2413A4E66FE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390FF-7BC6-4C8D-BBE7-BE32C3A00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C5388-2CED-4C22-9205-B8CF6E0D6A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A0894-C2DF-514D-96D6-D6F9E3A42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635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DC89B671-BB6C-D845-B29E-BE79C3FCF6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9808"/>
            <a:ext cx="9144000" cy="1315116"/>
          </a:xfrm>
        </p:spPr>
        <p:txBody>
          <a:bodyPr>
            <a:normAutofit/>
          </a:bodyPr>
          <a:lstStyle/>
          <a:p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Building Your First SQL Server </a:t>
            </a:r>
            <a:b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Container Lab in Docker</a:t>
            </a:r>
            <a:endParaRPr lang="en-US" sz="2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99380A-B588-964B-BC04-6E8E56E9BB25}"/>
              </a:ext>
            </a:extLst>
          </p:cNvPr>
          <p:cNvSpPr txBox="1"/>
          <p:nvPr/>
        </p:nvSpPr>
        <p:spPr>
          <a:xfrm>
            <a:off x="0" y="4217422"/>
            <a:ext cx="9144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500" b="1" dirty="0">
                <a:ln>
                  <a:solidFill>
                    <a:schemeClr val="bg1"/>
                  </a:solidFill>
                </a:ln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Chris Bell</a:t>
            </a:r>
            <a:endParaRPr lang="en-US" dirty="0">
              <a:ln>
                <a:solidFill>
                  <a:schemeClr val="bg1"/>
                </a:solidFill>
              </a:ln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i="1" dirty="0">
                <a:ln>
                  <a:solidFill>
                    <a:schemeClr val="bg1"/>
                  </a:solidFill>
                </a:ln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Lead DBA – Motley Fool</a:t>
            </a:r>
          </a:p>
        </p:txBody>
      </p:sp>
    </p:spTree>
    <p:extLst>
      <p:ext uri="{BB962C8B-B14F-4D97-AF65-F5344CB8AC3E}">
        <p14:creationId xmlns:p14="http://schemas.microsoft.com/office/powerpoint/2010/main" val="3748748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8664" y="236308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Checking Container Status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504514" y="1489165"/>
            <a:ext cx="64048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</a:t>
            </a:r>
            <a:r>
              <a:rPr lang="en-US" dirty="0" err="1">
                <a:cs typeface="Arial" panose="020B0604020202020204" pitchFamily="34" charset="0"/>
              </a:rPr>
              <a:t>ps</a:t>
            </a:r>
            <a:endParaRPr lang="en-US" dirty="0">
              <a:cs typeface="Arial" panose="020B0604020202020204" pitchFamily="34" charset="0"/>
            </a:endParaRP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List all running containers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</a:t>
            </a:r>
            <a:r>
              <a:rPr lang="en-US" dirty="0" err="1">
                <a:cs typeface="Arial" panose="020B0604020202020204" pitchFamily="34" charset="0"/>
              </a:rPr>
              <a:t>ps</a:t>
            </a:r>
            <a:r>
              <a:rPr lang="en-US" dirty="0">
                <a:cs typeface="Arial" panose="020B0604020202020204" pitchFamily="34" charset="0"/>
              </a:rPr>
              <a:t> –a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List all containers available on host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Inspect &lt;container name&gt;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Generate JSON of container details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54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186" y="244473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Get Container IP Address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153450" y="1448345"/>
            <a:ext cx="6404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IP address changes on each restart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Get current IP with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/>
              <a:t> $Container_1 = docker inspect WOXDOCDEMO | </a:t>
            </a:r>
            <a:r>
              <a:rPr lang="en-US" dirty="0" err="1"/>
              <a:t>ConvertFrom</a:t>
            </a:r>
            <a:r>
              <a:rPr lang="en-US" dirty="0"/>
              <a:t>-Json | select -</a:t>
            </a:r>
            <a:r>
              <a:rPr lang="en-US" dirty="0" err="1"/>
              <a:t>ExpandProperty</a:t>
            </a:r>
            <a:r>
              <a:rPr lang="en-US" dirty="0"/>
              <a:t> </a:t>
            </a:r>
            <a:r>
              <a:rPr lang="en-US" dirty="0" err="1"/>
              <a:t>SyncRoot</a:t>
            </a:r>
            <a:r>
              <a:rPr lang="en-US" dirty="0"/>
              <a:t> | select -expand </a:t>
            </a:r>
            <a:r>
              <a:rPr lang="en-US" dirty="0" err="1"/>
              <a:t>netWorkSettings</a:t>
            </a:r>
            <a:r>
              <a:rPr lang="en-US" dirty="0"/>
              <a:t> | select -</a:t>
            </a:r>
            <a:r>
              <a:rPr lang="en-US" dirty="0" err="1"/>
              <a:t>ExpandProperty</a:t>
            </a:r>
            <a:r>
              <a:rPr lang="en-US" dirty="0"/>
              <a:t> Networks | Select -</a:t>
            </a:r>
            <a:r>
              <a:rPr lang="en-US" dirty="0" err="1"/>
              <a:t>ExpandProperty</a:t>
            </a:r>
            <a:r>
              <a:rPr lang="en-US" dirty="0"/>
              <a:t> </a:t>
            </a:r>
            <a:r>
              <a:rPr lang="en-US" dirty="0" err="1"/>
              <a:t>nat</a:t>
            </a:r>
            <a:r>
              <a:rPr lang="en-US" dirty="0"/>
              <a:t> | Select </a:t>
            </a:r>
            <a:r>
              <a:rPr lang="en-US" dirty="0" err="1"/>
              <a:t>IPAddress</a:t>
            </a:r>
            <a:r>
              <a:rPr lang="en-US" dirty="0"/>
              <a:t>  $Container_1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72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5815" y="268965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Interact with SQL in the Container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773936" y="1546316"/>
            <a:ext cx="64048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Connect SSMS via IP address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Connect SSMS via local &amp; port number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Works like normal SQL Server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Mostly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Can’t start/stop/restart the service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Must use </a:t>
            </a:r>
            <a:r>
              <a:rPr lang="en-US" dirty="0" err="1">
                <a:cs typeface="Arial" panose="020B0604020202020204" pitchFamily="34" charset="0"/>
              </a:rPr>
              <a:t>powershell</a:t>
            </a:r>
            <a:r>
              <a:rPr lang="en-US" dirty="0">
                <a:cs typeface="Arial" panose="020B0604020202020204" pitchFamily="34" charset="0"/>
              </a:rPr>
              <a:t> to stop the container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stop &lt;container name&gt;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7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829" y="366938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Advanced Settings – Static IP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300408" y="1562645"/>
            <a:ext cx="6404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Need to make a docker network first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Declare subnet range and gateways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run as before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Add </a:t>
            </a:r>
            <a:r>
              <a:rPr lang="en-US" dirty="0" err="1">
                <a:cs typeface="Arial" panose="020B0604020202020204" pitchFamily="34" charset="0"/>
              </a:rPr>
              <a:t>ip</a:t>
            </a:r>
            <a:r>
              <a:rPr lang="en-US" dirty="0">
                <a:cs typeface="Arial" panose="020B0604020202020204" pitchFamily="34" charset="0"/>
              </a:rPr>
              <a:t> address specification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/>
              <a:t> Docker run --name WOXDOCDEMO --network="</a:t>
            </a:r>
            <a:r>
              <a:rPr lang="en-US" dirty="0" err="1"/>
              <a:t>WoxDemo</a:t>
            </a:r>
            <a:r>
              <a:rPr lang="en-US" dirty="0"/>
              <a:t>" </a:t>
            </a:r>
            <a:r>
              <a:rPr lang="en-US" dirty="0">
                <a:solidFill>
                  <a:srgbClr val="FF0000"/>
                </a:solidFill>
              </a:rPr>
              <a:t>--</a:t>
            </a:r>
            <a:r>
              <a:rPr lang="en-US" dirty="0" err="1">
                <a:solidFill>
                  <a:srgbClr val="FF0000"/>
                </a:solidFill>
              </a:rPr>
              <a:t>ip</a:t>
            </a:r>
            <a:r>
              <a:rPr lang="en-US" dirty="0">
                <a:solidFill>
                  <a:srgbClr val="FF0000"/>
                </a:solidFill>
              </a:rPr>
              <a:t>=192.168.10.2 </a:t>
            </a:r>
            <a:r>
              <a:rPr lang="en-US" dirty="0"/>
              <a:t>-d -e </a:t>
            </a:r>
            <a:r>
              <a:rPr lang="en-US" dirty="0" err="1"/>
              <a:t>sa_password</a:t>
            </a:r>
            <a:r>
              <a:rPr lang="en-US" dirty="0"/>
              <a:t>=s@12345 -e ACCEPT_EULA=Y  </a:t>
            </a:r>
            <a:r>
              <a:rPr lang="en-US" dirty="0" err="1"/>
              <a:t>microsoft</a:t>
            </a:r>
            <a:r>
              <a:rPr lang="en-US" dirty="0"/>
              <a:t>/</a:t>
            </a:r>
            <a:r>
              <a:rPr lang="en-US" dirty="0" err="1"/>
              <a:t>mssql</a:t>
            </a:r>
            <a:r>
              <a:rPr lang="en-US" dirty="0"/>
              <a:t>-server-windows-developer 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46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2528" y="195487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Advanced Settings –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Dockerfile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602486" y="1660616"/>
            <a:ext cx="6404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>
                <a:cs typeface="Arial" panose="020B0604020202020204" pitchFamily="34" charset="0"/>
              </a:rPr>
              <a:t>Dockerfile</a:t>
            </a:r>
            <a:endParaRPr lang="en-US" dirty="0">
              <a:cs typeface="Arial" panose="020B0604020202020204" pitchFamily="34" charset="0"/>
            </a:endParaRP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Text document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contains commands to assemble an image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Command-line instructions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Can be used to attach DB files on startup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0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872" y="187323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Advanced Settings – Data Volumes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369568" y="1072787"/>
            <a:ext cx="64048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Data persists through Docker start &amp; stop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rm deletes everything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Data volumes persists even after a container deletion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Option 1: Mount host directory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run and add –v &lt;host directory&gt;:/var/opt/</a:t>
            </a:r>
            <a:r>
              <a:rPr lang="en-US" dirty="0" err="1">
                <a:cs typeface="Arial" panose="020B0604020202020204" pitchFamily="34" charset="0"/>
              </a:rPr>
              <a:t>mssql</a:t>
            </a:r>
            <a:endParaRPr lang="en-US" dirty="0">
              <a:cs typeface="Arial" panose="020B0604020202020204" pitchFamily="34" charset="0"/>
            </a:endParaRP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Option 2: Mount data volume container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run and add –v &lt;volume name&gt;:/var/opt/</a:t>
            </a:r>
            <a:r>
              <a:rPr lang="en-US" dirty="0" err="1">
                <a:cs typeface="Arial" panose="020B0604020202020204" pitchFamily="34" charset="0"/>
              </a:rPr>
              <a:t>mssql</a:t>
            </a: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volume ls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volume rm to delete (permanently)</a:t>
            </a:r>
          </a:p>
        </p:txBody>
      </p:sp>
    </p:spTree>
    <p:extLst>
      <p:ext uri="{BB962C8B-B14F-4D97-AF65-F5344CB8AC3E}">
        <p14:creationId xmlns:p14="http://schemas.microsoft.com/office/powerpoint/2010/main" val="400175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229" y="154666"/>
            <a:ext cx="6858000" cy="60298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Advanced settings – SQL Backup &amp; Restore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369568" y="1407523"/>
            <a:ext cx="6404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Mount a volume for backups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Mounted volumes are accessible by both host and container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Map with the Docker run –v &lt;volume name&gt; when starting container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Restore like any other SQL Server instance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GUI or script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5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7D8771A-DD19-488B-A644-35B271866E64}"/>
              </a:ext>
            </a:extLst>
          </p:cNvPr>
          <p:cNvGrpSpPr/>
          <p:nvPr/>
        </p:nvGrpSpPr>
        <p:grpSpPr>
          <a:xfrm>
            <a:off x="0" y="0"/>
            <a:ext cx="9144000" cy="5208814"/>
            <a:chOff x="1466850" y="1022350"/>
            <a:chExt cx="6879498" cy="356235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C7F2428-B192-4E8E-A994-906AFDF982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82" t="2" r="285" b="-2"/>
            <a:stretch/>
          </p:blipFill>
          <p:spPr>
            <a:xfrm flipH="1">
              <a:off x="7871368" y="1022350"/>
              <a:ext cx="474980" cy="356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9BE98BA-DB1F-4C9F-B8BB-66F5B6E04E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82" t="2" r="285" b="-2"/>
            <a:stretch/>
          </p:blipFill>
          <p:spPr>
            <a:xfrm flipH="1">
              <a:off x="5029200" y="1022350"/>
              <a:ext cx="474980" cy="356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79A8902-3230-420F-9FD4-CF94CCF55D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82" t="2" r="285" b="-2"/>
            <a:stretch/>
          </p:blipFill>
          <p:spPr>
            <a:xfrm>
              <a:off x="5504180" y="1022350"/>
              <a:ext cx="474980" cy="356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93D8861-06CD-4317-ABDB-DBFB364F5E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82" t="2" r="285" b="-2"/>
            <a:stretch/>
          </p:blipFill>
          <p:spPr>
            <a:xfrm flipH="1">
              <a:off x="5979160" y="1022350"/>
              <a:ext cx="474980" cy="356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6649864-F6F7-4D1E-82CD-DA062B1CE7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82" t="2" r="285" b="-2"/>
            <a:stretch/>
          </p:blipFill>
          <p:spPr>
            <a:xfrm>
              <a:off x="6454140" y="1022350"/>
              <a:ext cx="474980" cy="356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DA7961A-1133-4542-BE6B-6E4ACF3A55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82" t="2" r="285" b="-2"/>
            <a:stretch/>
          </p:blipFill>
          <p:spPr>
            <a:xfrm flipH="1">
              <a:off x="6921408" y="1022350"/>
              <a:ext cx="474980" cy="356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3C0B214-CF88-4346-828C-F637A5B2BD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82" t="2" r="285" b="-2"/>
            <a:stretch/>
          </p:blipFill>
          <p:spPr>
            <a:xfrm>
              <a:off x="7396388" y="1022350"/>
              <a:ext cx="474980" cy="356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4B6B997-2515-4CCC-A83C-18E523384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6850" y="1022350"/>
              <a:ext cx="3562350" cy="356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ADCE529-25A0-4A4E-9D44-7642E80C0A6F}"/>
                </a:ext>
              </a:extLst>
            </p:cNvPr>
            <p:cNvSpPr txBox="1"/>
            <p:nvPr/>
          </p:nvSpPr>
          <p:spPr>
            <a:xfrm>
              <a:off x="4612418" y="2094112"/>
              <a:ext cx="3683444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@CBELLDBA</a:t>
              </a:r>
            </a:p>
            <a:p>
              <a:endParaRPr 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1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Chris@WaterOxConsulting.com</a:t>
              </a:r>
            </a:p>
            <a:p>
              <a:endParaRPr 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1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WaterOxConsulting.com</a:t>
              </a:r>
            </a:p>
            <a:p>
              <a:endParaRPr lang="en-US" sz="1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004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404175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What are Containers?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668682" y="1761700"/>
            <a:ext cx="6404864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Method of OS virtualization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Pack code and dependencies into a container that can run ‘anywhere’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Like a VM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dirty="0"/>
              <a:t>Without the 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27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97597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What is Docker?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369568" y="1452514"/>
            <a:ext cx="6404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Opensource Technology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Allows the packaging of all parts an application needs into one package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Like a virtual machine without a virtual 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“Cross-platform”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dirty="0"/>
              <a:t>Since contains all components needed in the package</a:t>
            </a:r>
          </a:p>
        </p:txBody>
      </p:sp>
    </p:spTree>
    <p:extLst>
      <p:ext uri="{BB962C8B-B14F-4D97-AF65-F5344CB8AC3E}">
        <p14:creationId xmlns:p14="http://schemas.microsoft.com/office/powerpoint/2010/main" val="63898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934" y="219980"/>
            <a:ext cx="6858000" cy="60298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Ok… So how are they different from a VM?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222AE2-2BB3-4EAD-89C2-AC6F1B968946}"/>
              </a:ext>
            </a:extLst>
          </p:cNvPr>
          <p:cNvSpPr/>
          <p:nvPr/>
        </p:nvSpPr>
        <p:spPr>
          <a:xfrm>
            <a:off x="2112144" y="3566065"/>
            <a:ext cx="1608543" cy="27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5B6613-2627-42DB-A3C2-910061131B06}"/>
              </a:ext>
            </a:extLst>
          </p:cNvPr>
          <p:cNvSpPr/>
          <p:nvPr/>
        </p:nvSpPr>
        <p:spPr>
          <a:xfrm>
            <a:off x="2112143" y="3296858"/>
            <a:ext cx="1608543" cy="27699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Host OS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053873-3C57-4526-B08C-CE6599FA87B1}"/>
              </a:ext>
            </a:extLst>
          </p:cNvPr>
          <p:cNvSpPr/>
          <p:nvPr/>
        </p:nvSpPr>
        <p:spPr>
          <a:xfrm>
            <a:off x="2112144" y="3019859"/>
            <a:ext cx="1608543" cy="27699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Hypervisor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6326D4-88AC-4382-BFE6-BFBD37572ED6}"/>
              </a:ext>
            </a:extLst>
          </p:cNvPr>
          <p:cNvSpPr/>
          <p:nvPr/>
        </p:nvSpPr>
        <p:spPr>
          <a:xfrm>
            <a:off x="2221681" y="2494831"/>
            <a:ext cx="551848" cy="5094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Guest OS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C1B430-2663-44B5-97FE-9B7FFA6ADC39}"/>
              </a:ext>
            </a:extLst>
          </p:cNvPr>
          <p:cNvSpPr/>
          <p:nvPr/>
        </p:nvSpPr>
        <p:spPr>
          <a:xfrm>
            <a:off x="3031306" y="2503149"/>
            <a:ext cx="551848" cy="5094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Guest OS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9D8B30B-B8C1-4278-91FC-4524CA7BE037}"/>
              </a:ext>
            </a:extLst>
          </p:cNvPr>
          <p:cNvSpPr/>
          <p:nvPr/>
        </p:nvSpPr>
        <p:spPr>
          <a:xfrm>
            <a:off x="2221681" y="2133454"/>
            <a:ext cx="551848" cy="36969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Bins/ Libs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36C383-59A9-42C2-9915-1B538655B440}"/>
              </a:ext>
            </a:extLst>
          </p:cNvPr>
          <p:cNvSpPr/>
          <p:nvPr/>
        </p:nvSpPr>
        <p:spPr>
          <a:xfrm>
            <a:off x="2221681" y="1813153"/>
            <a:ext cx="551848" cy="31208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APP 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2CA06F2-0EF6-4885-BF7C-69F1191FA2B5}"/>
              </a:ext>
            </a:extLst>
          </p:cNvPr>
          <p:cNvSpPr/>
          <p:nvPr/>
        </p:nvSpPr>
        <p:spPr>
          <a:xfrm>
            <a:off x="3031306" y="2127314"/>
            <a:ext cx="551848" cy="3696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Bins/ Libs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90943DF-0AE3-48FE-8AB5-3458F71E538B}"/>
              </a:ext>
            </a:extLst>
          </p:cNvPr>
          <p:cNvSpPr/>
          <p:nvPr/>
        </p:nvSpPr>
        <p:spPr>
          <a:xfrm>
            <a:off x="3031306" y="1807013"/>
            <a:ext cx="551848" cy="3120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APP 2</a:t>
            </a:r>
          </a:p>
        </p:txBody>
      </p:sp>
      <p:sp>
        <p:nvSpPr>
          <p:cNvPr id="30" name="Left Brace 29">
            <a:extLst>
              <a:ext uri="{FF2B5EF4-FFF2-40B4-BE49-F238E27FC236}">
                <a16:creationId xmlns:a16="http://schemas.microsoft.com/office/drawing/2014/main" id="{AC86F101-CD87-4931-9E8E-D4C9F0BBB23A}"/>
              </a:ext>
            </a:extLst>
          </p:cNvPr>
          <p:cNvSpPr/>
          <p:nvPr/>
        </p:nvSpPr>
        <p:spPr>
          <a:xfrm>
            <a:off x="1741019" y="1833287"/>
            <a:ext cx="445769" cy="1138237"/>
          </a:xfrm>
          <a:prstGeom prst="leftBrace">
            <a:avLst>
              <a:gd name="adj1" fmla="val 56246"/>
              <a:gd name="adj2" fmla="val 46568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7276F20-1161-4CA8-9E15-85C3C945E903}"/>
              </a:ext>
            </a:extLst>
          </p:cNvPr>
          <p:cNvSpPr/>
          <p:nvPr/>
        </p:nvSpPr>
        <p:spPr>
          <a:xfrm>
            <a:off x="1071848" y="2140128"/>
            <a:ext cx="62228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VM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A7D6D8E-B6E9-4255-8DE1-0546AFAF5AFF}"/>
              </a:ext>
            </a:extLst>
          </p:cNvPr>
          <p:cNvSpPr/>
          <p:nvPr/>
        </p:nvSpPr>
        <p:spPr>
          <a:xfrm>
            <a:off x="4601384" y="3537031"/>
            <a:ext cx="2624169" cy="27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2F8DCD1-A6F5-47C5-A433-B55E988C9956}"/>
              </a:ext>
            </a:extLst>
          </p:cNvPr>
          <p:cNvSpPr/>
          <p:nvPr/>
        </p:nvSpPr>
        <p:spPr>
          <a:xfrm>
            <a:off x="4601383" y="3267824"/>
            <a:ext cx="2624169" cy="27699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Host OS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43255E4-FB11-4AFA-916C-53A7E73F505F}"/>
              </a:ext>
            </a:extLst>
          </p:cNvPr>
          <p:cNvSpPr/>
          <p:nvPr/>
        </p:nvSpPr>
        <p:spPr>
          <a:xfrm>
            <a:off x="4804620" y="2578937"/>
            <a:ext cx="885056" cy="36969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Bins/ Libs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BF29B2F-EC63-4906-9E94-93657023253C}"/>
              </a:ext>
            </a:extLst>
          </p:cNvPr>
          <p:cNvSpPr/>
          <p:nvPr/>
        </p:nvSpPr>
        <p:spPr>
          <a:xfrm>
            <a:off x="5766848" y="2579987"/>
            <a:ext cx="1246691" cy="3696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Bins/ Libs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7CBF381-29C4-468E-AAF6-D95C35581177}"/>
              </a:ext>
            </a:extLst>
          </p:cNvPr>
          <p:cNvSpPr/>
          <p:nvPr/>
        </p:nvSpPr>
        <p:spPr>
          <a:xfrm rot="5400000">
            <a:off x="4746662" y="2139783"/>
            <a:ext cx="551848" cy="31208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APP 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042794C-15DD-4499-B57B-25EEB437D672}"/>
              </a:ext>
            </a:extLst>
          </p:cNvPr>
          <p:cNvSpPr/>
          <p:nvPr/>
        </p:nvSpPr>
        <p:spPr>
          <a:xfrm rot="5400000">
            <a:off x="5171131" y="2132572"/>
            <a:ext cx="551848" cy="31208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APP 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9F2552D-5EF0-4E20-9E0F-5F14467BE991}"/>
              </a:ext>
            </a:extLst>
          </p:cNvPr>
          <p:cNvSpPr/>
          <p:nvPr/>
        </p:nvSpPr>
        <p:spPr>
          <a:xfrm rot="5400000">
            <a:off x="6537412" y="2137828"/>
            <a:ext cx="551848" cy="3120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APP 2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9A171CF-C560-464E-A0C0-07DC1DF1B8E0}"/>
              </a:ext>
            </a:extLst>
          </p:cNvPr>
          <p:cNvSpPr/>
          <p:nvPr/>
        </p:nvSpPr>
        <p:spPr>
          <a:xfrm rot="5400000">
            <a:off x="5684735" y="2139784"/>
            <a:ext cx="551848" cy="3120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APP 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AD75C3F-15D1-4E6E-876B-D07D5D385877}"/>
              </a:ext>
            </a:extLst>
          </p:cNvPr>
          <p:cNvSpPr/>
          <p:nvPr/>
        </p:nvSpPr>
        <p:spPr>
          <a:xfrm rot="5400000">
            <a:off x="6124313" y="2137827"/>
            <a:ext cx="551848" cy="3120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APP 2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6DECC02-4A2F-4497-97E7-13DA8A92EA42}"/>
              </a:ext>
            </a:extLst>
          </p:cNvPr>
          <p:cNvSpPr/>
          <p:nvPr/>
        </p:nvSpPr>
        <p:spPr>
          <a:xfrm>
            <a:off x="4603351" y="2955737"/>
            <a:ext cx="2622202" cy="31208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Docker</a:t>
            </a:r>
          </a:p>
        </p:txBody>
      </p:sp>
      <p:sp>
        <p:nvSpPr>
          <p:cNvPr id="44" name="Left Brace 43">
            <a:extLst>
              <a:ext uri="{FF2B5EF4-FFF2-40B4-BE49-F238E27FC236}">
                <a16:creationId xmlns:a16="http://schemas.microsoft.com/office/drawing/2014/main" id="{1A4F4EA7-B6AB-47A6-807C-D6B0B1B1EF19}"/>
              </a:ext>
            </a:extLst>
          </p:cNvPr>
          <p:cNvSpPr/>
          <p:nvPr/>
        </p:nvSpPr>
        <p:spPr>
          <a:xfrm flipH="1">
            <a:off x="7070388" y="2012691"/>
            <a:ext cx="227697" cy="930139"/>
          </a:xfrm>
          <a:prstGeom prst="leftBrace">
            <a:avLst>
              <a:gd name="adj1" fmla="val 59661"/>
              <a:gd name="adj2" fmla="val 5118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A21823C-B915-4CC5-B258-24BA1FAF0A39}"/>
              </a:ext>
            </a:extLst>
          </p:cNvPr>
          <p:cNvSpPr/>
          <p:nvPr/>
        </p:nvSpPr>
        <p:spPr>
          <a:xfrm>
            <a:off x="7354934" y="2285955"/>
            <a:ext cx="11046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Container</a:t>
            </a:r>
            <a:endParaRPr lang="en-US" sz="1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928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20" grpId="0" animBg="1"/>
      <p:bldP spid="30" grpId="0" animBg="1"/>
      <p:bldP spid="31" grpId="0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2873829" y="1811350"/>
            <a:ext cx="342083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Get Docker installed &amp; working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Get images to install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Create a SQL Server container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Interact with SQL Server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Advanced Settings - Static IP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Advanced Settings - </a:t>
            </a:r>
            <a:r>
              <a:rPr lang="en-US" dirty="0" err="1"/>
              <a:t>Dockerfile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Advanced Settings - Data Volumes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Advanced Settings – SQL Backup &amp; Restore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3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5814" y="236389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Get Docker Installed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369568" y="1203416"/>
            <a:ext cx="64048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>
                <a:cs typeface="Arial" panose="020B0604020202020204" pitchFamily="34" charset="0"/>
              </a:rPr>
              <a:t>Powershell</a:t>
            </a:r>
            <a:endParaRPr lang="en-US" dirty="0">
              <a:cs typeface="Arial" panose="020B0604020202020204" pitchFamily="34" charset="0"/>
            </a:endParaRP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Run as an admin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Download Docker for Windows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dirty="0"/>
              <a:t>https://download.docker.com/win/stable/Docker%20for%20Windows%20Installer.exe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Start Docker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Mine is configured for Windows containers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Check version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version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88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7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651" y="227690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Make sure Docker Works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773936" y="2011680"/>
            <a:ext cx="6404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Hello World!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container run hello-world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87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515" y="317951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Get Docker SQL Server Image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1471857" y="1129937"/>
            <a:ext cx="6404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Find SQL Server image on </a:t>
            </a:r>
            <a:r>
              <a:rPr lang="en-US" dirty="0" err="1">
                <a:cs typeface="Arial" panose="020B0604020202020204" pitchFamily="34" charset="0"/>
              </a:rPr>
              <a:t>Dockerhub</a:t>
            </a:r>
            <a:endParaRPr lang="en-US" dirty="0">
              <a:cs typeface="Arial" panose="020B0604020202020204" pitchFamily="34" charset="0"/>
            </a:endParaRP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Login first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search Microsoft/MSSQL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Looking for developer edition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Microsoft/</a:t>
            </a:r>
            <a:r>
              <a:rPr lang="en-US" dirty="0" err="1">
                <a:cs typeface="Arial" panose="020B0604020202020204" pitchFamily="34" charset="0"/>
              </a:rPr>
              <a:t>mssql</a:t>
            </a:r>
            <a:r>
              <a:rPr lang="en-US" dirty="0">
                <a:cs typeface="Arial" panose="020B0604020202020204" pitchFamily="34" charset="0"/>
              </a:rPr>
              <a:t>-server-windows-developer (SQL 2017)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Docker pull Microsoft/</a:t>
            </a:r>
            <a:r>
              <a:rPr lang="en-US" dirty="0" err="1">
                <a:cs typeface="Arial" panose="020B0604020202020204" pitchFamily="34" charset="0"/>
              </a:rPr>
              <a:t>mssql</a:t>
            </a:r>
            <a:r>
              <a:rPr lang="en-US" dirty="0">
                <a:cs typeface="Arial" panose="020B0604020202020204" pitchFamily="34" charset="0"/>
              </a:rPr>
              <a:t>-server-windows-developer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These are not tiny files (~15 GB)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When done check local repository with “Docker images”</a:t>
            </a:r>
          </a:p>
        </p:txBody>
      </p:sp>
    </p:spTree>
    <p:extLst>
      <p:ext uri="{BB962C8B-B14F-4D97-AF65-F5344CB8AC3E}">
        <p14:creationId xmlns:p14="http://schemas.microsoft.com/office/powerpoint/2010/main" val="109649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A5C9-3BC3-A244-9BDA-0A82C87E5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3350" y="155912"/>
            <a:ext cx="6858000" cy="602980"/>
          </a:xfrm>
        </p:spPr>
        <p:txBody>
          <a:bodyPr/>
          <a:lstStyle/>
          <a:p>
            <a:pPr algn="l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Creating a SQL Container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6DA550-B25D-3643-AFBC-A072917C73F8}"/>
              </a:ext>
            </a:extLst>
          </p:cNvPr>
          <p:cNvSpPr txBox="1"/>
          <p:nvPr/>
        </p:nvSpPr>
        <p:spPr>
          <a:xfrm>
            <a:off x="612321" y="1017270"/>
            <a:ext cx="82459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Docker run --name WOXDOCDEMO -d -p 14331:1433 -e </a:t>
            </a:r>
            <a:r>
              <a:rPr lang="en-US" b="1" dirty="0" err="1"/>
              <a:t>sa_password</a:t>
            </a:r>
            <a:r>
              <a:rPr lang="en-US" b="1" dirty="0"/>
              <a:t>=s@12345 -e ACCEPT_EULA=Y </a:t>
            </a:r>
            <a:r>
              <a:rPr lang="en-US" b="1" dirty="0" err="1"/>
              <a:t>microsoft</a:t>
            </a:r>
            <a:r>
              <a:rPr lang="en-US" b="1" dirty="0"/>
              <a:t>/</a:t>
            </a:r>
            <a:r>
              <a:rPr lang="en-US" b="1" dirty="0" err="1"/>
              <a:t>mssql</a:t>
            </a:r>
            <a:r>
              <a:rPr lang="en-US" b="1" dirty="0"/>
              <a:t>-server-windows-developer 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--name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/>
              <a:t> Name of container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-d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/>
              <a:t>Run detached (like a service)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-p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/>
              <a:t>Port mapping (local : Container internal)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-e 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/>
              <a:t>Environment Variables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/>
              <a:t>Configuration values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Image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dirty="0"/>
              <a:t>Name of image to use to create the container</a:t>
            </a:r>
          </a:p>
        </p:txBody>
      </p:sp>
    </p:spTree>
    <p:extLst>
      <p:ext uri="{BB962C8B-B14F-4D97-AF65-F5344CB8AC3E}">
        <p14:creationId xmlns:p14="http://schemas.microsoft.com/office/powerpoint/2010/main" val="274119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975</TotalTime>
  <Words>720</Words>
  <Application>Microsoft Office PowerPoint</Application>
  <PresentationFormat>On-screen Show (16:9)</PresentationFormat>
  <Paragraphs>163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Building Your First SQL Server  Container Lab in Docker</vt:lpstr>
      <vt:lpstr>What are Containers?</vt:lpstr>
      <vt:lpstr>What is Docker?</vt:lpstr>
      <vt:lpstr>Ok… So how are they different from a VM?</vt:lpstr>
      <vt:lpstr>PowerPoint Presentation</vt:lpstr>
      <vt:lpstr>Get Docker Installed</vt:lpstr>
      <vt:lpstr>Make sure Docker Works</vt:lpstr>
      <vt:lpstr>Get Docker SQL Server Image</vt:lpstr>
      <vt:lpstr>Creating a SQL Container</vt:lpstr>
      <vt:lpstr>Checking Container Status</vt:lpstr>
      <vt:lpstr>Get Container IP Address</vt:lpstr>
      <vt:lpstr>Interact with SQL in the Container</vt:lpstr>
      <vt:lpstr>Advanced Settings – Static IP</vt:lpstr>
      <vt:lpstr>Advanced Settings – Dockerfile</vt:lpstr>
      <vt:lpstr>Advanced Settings – Data Volumes</vt:lpstr>
      <vt:lpstr>Advanced settings – SQL Backup &amp; Restore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Chris Bell</cp:lastModifiedBy>
  <cp:revision>70</cp:revision>
  <dcterms:created xsi:type="dcterms:W3CDTF">2018-05-22T13:54:22Z</dcterms:created>
  <dcterms:modified xsi:type="dcterms:W3CDTF">2019-07-10T14:54:27Z</dcterms:modified>
</cp:coreProperties>
</file>