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88" r:id="rId4"/>
    <p:sldId id="291" r:id="rId5"/>
    <p:sldId id="293" r:id="rId6"/>
    <p:sldId id="294" r:id="rId7"/>
    <p:sldId id="386" r:id="rId8"/>
    <p:sldId id="387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28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>
        <p:scale>
          <a:sx n="66" d="100"/>
          <a:sy n="66" d="100"/>
        </p:scale>
        <p:origin x="690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9955A-B322-4D49-A5FD-D043BA54BB38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44CB-B347-4002-83FB-B70061789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58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64D43-45F6-4E9D-A399-976C91D9239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3185923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18BFC5-BD99-4918-AC0C-BEF8EE7756F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2342542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CB95C-015C-4E63-91EB-6D3D659DDC3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1582457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5148FB-1314-4C7D-A029-E8C86B7B500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1731657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857F4-D99C-4E90-A2E2-3B191CE8994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2605545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C66E11-9386-4CF7-B2C9-519918B1A35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3795329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E3037-6C90-464F-8150-70C06A2CAA1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1143361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B7B77-A1D1-4E0D-94D3-DB9223DCC81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1362688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B3606-A1AA-4734-A095-01C14CB2BF2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4235222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86560E-2E31-4290-9F35-3AD7605407B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101365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9C355-77D4-4711-A0EE-369C4C2305F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424867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9C688-93F1-4765-A6E5-B6189386088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2336946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8A0FE-85CD-4DD6-8A5F-BB8A3B67FB1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2587151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61FA7-D52A-42B7-B46B-6F74FAD8BED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8/16/2019</a:t>
            </a:r>
          </a:p>
        </p:txBody>
      </p:sp>
    </p:spTree>
    <p:extLst>
      <p:ext uri="{BB962C8B-B14F-4D97-AF65-F5344CB8AC3E}">
        <p14:creationId xmlns:p14="http://schemas.microsoft.com/office/powerpoint/2010/main" val="281144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E405A-4118-47CC-A039-A68D3804F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7C536F-0E1A-4B8D-A68E-AB0BB0517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CA6113-53CC-43C4-B5ED-D38D2D570102}"/>
              </a:ext>
            </a:extLst>
          </p:cNvPr>
          <p:cNvSpPr/>
          <p:nvPr userDrawn="1"/>
        </p:nvSpPr>
        <p:spPr>
          <a:xfrm>
            <a:off x="9107891" y="6311900"/>
            <a:ext cx="392230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@CBELLDBA</a:t>
            </a:r>
          </a:p>
        </p:txBody>
      </p:sp>
    </p:spTree>
    <p:extLst>
      <p:ext uri="{BB962C8B-B14F-4D97-AF65-F5344CB8AC3E}">
        <p14:creationId xmlns:p14="http://schemas.microsoft.com/office/powerpoint/2010/main" val="334261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37DBE-D82B-49B0-AAC4-BC1FB1E8E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DDEDF-C835-444A-9A1F-AE8DEC349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B3EA9-FD29-429B-894E-15470AE4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AD73E-2B86-45B7-88BA-F0C99CA1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CF399-8855-4951-8E0A-037877866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5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B9DFFE-F770-4190-AED7-9693202BDD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097558-7DFA-4E46-B894-819029256F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A3978-02B7-4AEB-828D-9AD350672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1B78D-0F06-41FB-9D64-C0714198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97844-0B33-4270-9A33-EBD7273D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24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E405A-4118-47CC-A039-A68D3804F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7C536F-0E1A-4B8D-A68E-AB0BB0517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CA6113-53CC-43C4-B5ED-D38D2D570102}"/>
              </a:ext>
            </a:extLst>
          </p:cNvPr>
          <p:cNvSpPr/>
          <p:nvPr userDrawn="1"/>
        </p:nvSpPr>
        <p:spPr>
          <a:xfrm>
            <a:off x="9107891" y="6311900"/>
            <a:ext cx="392230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@CBELLDBA</a:t>
            </a:r>
          </a:p>
        </p:txBody>
      </p:sp>
    </p:spTree>
    <p:extLst>
      <p:ext uri="{BB962C8B-B14F-4D97-AF65-F5344CB8AC3E}">
        <p14:creationId xmlns:p14="http://schemas.microsoft.com/office/powerpoint/2010/main" val="3249407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AA7C2-08EF-4F12-BC32-7D09C2C3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6C767-67C3-4886-9F52-E8D49D843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9AB5C-FECC-4F2A-A559-E01478EB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A5BEE-F39F-4D44-9C68-528EB1F8A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38F54-E8AB-4E21-A52F-B185C293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98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5277-95C2-4C1F-A421-3467D9394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3B587-CBF6-4324-A7FB-BD32062A9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9307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C0A45-BE8A-476D-AE87-2DFAF724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93365-CFE2-4845-A5B1-D55C06C62F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E5564-A330-4F87-A1C5-C6E2FB0D9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2585A-56E8-45CF-97B2-7FF0C787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C7E9E-6D96-491A-B4D2-3A9EFC25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1103A-8746-48D1-8780-80BA6457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75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9B4A-2593-4586-8F5B-E0877C520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786BB-2F66-4823-BF91-454194792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52684-4AAD-4CF5-A034-AB9BC1838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7EF3EB-5634-4477-A644-9299C2BFD4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134936-5856-4647-902C-DF15105C1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09D04-BC32-47E8-8EDB-B79B0DFA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CC08E1-EE2B-4E08-B609-F8779F9B1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00C903-BA85-4838-ACC7-032745EC6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4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BD4B-7CB8-4194-8500-334061C0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2207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4D0C6-C6B2-41A5-B87E-96DCA29F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48C1E-C586-43F7-A021-021B2FF66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C2DD0-E4C7-417D-9947-93FB4318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62BF5-F9B1-40EF-9019-5D7208F2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DC7F9-4004-4E9C-841D-DB0A57D6A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3764B-17AC-4EC3-A34A-E4E398384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3FBB3-0309-40D2-9512-BAAF34D1A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0CF8B-E5A4-4575-B91A-34CB4AFEB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87119-A7BC-47E0-B24D-1010AC79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6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BDC433D-4E31-4ECF-A97E-1C0711C4D0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70"/>
          <a:stretch/>
        </p:blipFill>
        <p:spPr>
          <a:xfrm>
            <a:off x="4648327" y="-14514"/>
            <a:ext cx="754367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CAA7C2-08EF-4F12-BC32-7D09C2C3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6C767-67C3-4886-9F52-E8D49D843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9AB5C-FECC-4F2A-A559-E01478EB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A5BEE-F39F-4D44-9C68-528EB1F8A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38F54-E8AB-4E21-A52F-B185C293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F0CD51-6DF8-47FE-A9FC-935DF91712B2}"/>
              </a:ext>
            </a:extLst>
          </p:cNvPr>
          <p:cNvSpPr/>
          <p:nvPr userDrawn="1"/>
        </p:nvSpPr>
        <p:spPr>
          <a:xfrm>
            <a:off x="0" y="-2288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41000">
                <a:schemeClr val="bg1"/>
              </a:gs>
              <a:gs pos="86000">
                <a:schemeClr val="bg1"/>
              </a:gs>
              <a:gs pos="10000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93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0E84A-9893-4701-801A-640C6C1F7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0F6555-DF46-4796-81B5-6C0353B63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C3F101-7E77-4392-9C32-009E413D9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37578-0273-4843-82FA-48729746B0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2DF29-5608-4BBC-9387-E6E49EA0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BDA67-CA5D-4472-ABE8-B63F0F731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64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37DBE-D82B-49B0-AAC4-BC1FB1E8E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DDEDF-C835-444A-9A1F-AE8DEC349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B3EA9-FD29-429B-894E-15470AE4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AD73E-2B86-45B7-88BA-F0C99CA1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CF399-8855-4951-8E0A-037877866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03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B9DFFE-F770-4190-AED7-9693202BDD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097558-7DFA-4E46-B894-819029256F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A3978-02B7-4AEB-828D-9AD350672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1B78D-0F06-41FB-9D64-C0714198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97844-0B33-4270-9A33-EBD7273D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8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5277-95C2-4C1F-A421-3467D9394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3B587-CBF6-4324-A7FB-BD32062A9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578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C0A45-BE8A-476D-AE87-2DFAF724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93365-CFE2-4845-A5B1-D55C06C62F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E5564-A330-4F87-A1C5-C6E2FB0D9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2585A-56E8-45CF-97B2-7FF0C787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C7E9E-6D96-491A-B4D2-3A9EFC25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1103A-8746-48D1-8780-80BA6457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0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F9B4A-2593-4586-8F5B-E0877C520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786BB-2F66-4823-BF91-454194792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52684-4AAD-4CF5-A034-AB9BC1838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7EF3EB-5634-4477-A644-9299C2BFD4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134936-5856-4647-902C-DF15105C1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D09D04-BC32-47E8-8EDB-B79B0DFA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CC08E1-EE2B-4E08-B609-F8779F9B1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00C903-BA85-4838-ACC7-032745EC6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9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BD4B-7CB8-4194-8500-334061C0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360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4D0C6-C6B2-41A5-B87E-96DCA29F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948C1E-C586-43F7-A021-021B2FF66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C2DD0-E4C7-417D-9947-93FB4318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5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62BF5-F9B1-40EF-9019-5D7208F2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DC7F9-4004-4E9C-841D-DB0A57D6A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3764B-17AC-4EC3-A34A-E4E398384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3FBB3-0309-40D2-9512-BAAF34D1A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0CF8B-E5A4-4575-B91A-34CB4AFEB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87119-A7BC-47E0-B24D-1010AC79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0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0E84A-9893-4701-801A-640C6C1F7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0F6555-DF46-4796-81B5-6C0353B63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C3F101-7E77-4392-9C32-009E413D9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37578-0273-4843-82FA-48729746B0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28BB26-2B9F-4416-B3E9-CDBFA23EDE4D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2DF29-5608-4BBC-9387-E6E49EA0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BDA67-CA5D-4472-ABE8-B63F0F731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E8DEC1-8389-44A9-ABC4-55882F274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3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C07900-73AC-4A99-A35F-CEBA84BBC9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70"/>
          <a:stretch/>
        </p:blipFill>
        <p:spPr>
          <a:xfrm>
            <a:off x="4648327" y="-14514"/>
            <a:ext cx="7543674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F2E698C-8A29-4F88-B46E-7DCE129DF510}"/>
              </a:ext>
            </a:extLst>
          </p:cNvPr>
          <p:cNvSpPr/>
          <p:nvPr userDrawn="1"/>
        </p:nvSpPr>
        <p:spPr>
          <a:xfrm>
            <a:off x="0" y="-2288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41000">
                <a:schemeClr val="bg1"/>
              </a:gs>
              <a:gs pos="86000">
                <a:schemeClr val="bg1"/>
              </a:gs>
              <a:gs pos="10000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E0AAC0-6CEB-4A3A-A8E0-7F8F9AC3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1C6E7-F32F-4AEC-A31C-2D71557E8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5689AA-4E75-4C84-AE33-5CF97EE13A3A}"/>
              </a:ext>
            </a:extLst>
          </p:cNvPr>
          <p:cNvSpPr/>
          <p:nvPr userDrawn="1"/>
        </p:nvSpPr>
        <p:spPr>
          <a:xfrm>
            <a:off x="9107891" y="6311900"/>
            <a:ext cx="392230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@CBELLDBA</a:t>
            </a:r>
          </a:p>
        </p:txBody>
      </p:sp>
    </p:spTree>
    <p:extLst>
      <p:ext uri="{BB962C8B-B14F-4D97-AF65-F5344CB8AC3E}">
        <p14:creationId xmlns:p14="http://schemas.microsoft.com/office/powerpoint/2010/main" val="106219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C07900-73AC-4A99-A35F-CEBA84BBC9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79" b="7084"/>
          <a:stretch/>
        </p:blipFill>
        <p:spPr>
          <a:xfrm>
            <a:off x="4237573" y="1"/>
            <a:ext cx="7954427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F2E698C-8A29-4F88-B46E-7DCE129D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41000">
                <a:schemeClr val="bg1"/>
              </a:gs>
              <a:gs pos="86000">
                <a:schemeClr val="bg1"/>
              </a:gs>
              <a:gs pos="10000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E0AAC0-6CEB-4A3A-A8E0-7F8F9AC3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81C6E7-F32F-4AEC-A31C-2D71557E8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5689AA-4E75-4C84-AE33-5CF97EE13A3A}"/>
              </a:ext>
            </a:extLst>
          </p:cNvPr>
          <p:cNvSpPr/>
          <p:nvPr userDrawn="1"/>
        </p:nvSpPr>
        <p:spPr>
          <a:xfrm>
            <a:off x="9107891" y="6311900"/>
            <a:ext cx="392230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@CBELLDBA</a:t>
            </a:r>
          </a:p>
        </p:txBody>
      </p:sp>
    </p:spTree>
    <p:extLst>
      <p:ext uri="{BB962C8B-B14F-4D97-AF65-F5344CB8AC3E}">
        <p14:creationId xmlns:p14="http://schemas.microsoft.com/office/powerpoint/2010/main" val="102141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technet.microsoft.com/askds/2009/09/10/managed-service-accounts-understanding-implementing-best-practices-and-troubleshootin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747D6-8E95-4F3E-BF17-9691C90E7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018" y="1041400"/>
            <a:ext cx="9144000" cy="2387600"/>
          </a:xfrm>
        </p:spPr>
        <p:txBody>
          <a:bodyPr anchor="b"/>
          <a:lstStyle/>
          <a:p>
            <a:pPr algn="l"/>
            <a:r>
              <a:rPr lang="en-US" dirty="0" err="1"/>
              <a:t>sMSAs</a:t>
            </a:r>
            <a:r>
              <a:rPr lang="en-US" dirty="0"/>
              <a:t>, </a:t>
            </a:r>
            <a:r>
              <a:rPr lang="en-US" dirty="0" err="1"/>
              <a:t>gMSAs</a:t>
            </a:r>
            <a:r>
              <a:rPr lang="en-US" dirty="0"/>
              <a:t>, and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7954A-9A72-4FB6-A8FE-C5A5D76B26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018" y="342900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Using SQL Server without traditional user accounts</a:t>
            </a:r>
          </a:p>
        </p:txBody>
      </p:sp>
    </p:spTree>
    <p:extLst>
      <p:ext uri="{BB962C8B-B14F-4D97-AF65-F5344CB8AC3E}">
        <p14:creationId xmlns:p14="http://schemas.microsoft.com/office/powerpoint/2010/main" val="1953038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Standalone Managed Service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complex, auto generated password</a:t>
            </a:r>
          </a:p>
          <a:p>
            <a:pPr lvl="1"/>
            <a:r>
              <a:rPr lang="en-US" dirty="0"/>
              <a:t>240 bytes</a:t>
            </a:r>
          </a:p>
          <a:p>
            <a:pPr lvl="1"/>
            <a:r>
              <a:rPr lang="en-US" dirty="0"/>
              <a:t>120 characters </a:t>
            </a:r>
          </a:p>
          <a:p>
            <a:pPr lvl="1"/>
            <a:r>
              <a:rPr lang="en-US" dirty="0"/>
              <a:t>Cryptographically random</a:t>
            </a:r>
          </a:p>
          <a:p>
            <a:r>
              <a:rPr lang="en-US" dirty="0"/>
              <a:t>Cannot be locked out</a:t>
            </a:r>
          </a:p>
          <a:p>
            <a:r>
              <a:rPr lang="en-US" dirty="0"/>
              <a:t>Cannot login interactively</a:t>
            </a:r>
          </a:p>
          <a:p>
            <a:r>
              <a:rPr lang="en-US" dirty="0"/>
              <a:t>Can manually set pwd – no justifiable reason for this</a:t>
            </a:r>
          </a:p>
          <a:p>
            <a:r>
              <a:rPr lang="en-US" dirty="0"/>
              <a:t>Show up in AD</a:t>
            </a:r>
          </a:p>
          <a:p>
            <a:r>
              <a:rPr lang="en-US" dirty="0"/>
              <a:t>Managed via PowerShell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09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Standalone Managed Service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Automatically maintain server principal names (cover in more detail later)</a:t>
            </a:r>
          </a:p>
          <a:p>
            <a:r>
              <a:rPr lang="en-US" dirty="0"/>
              <a:t>Linked to 1 computer at a  time</a:t>
            </a:r>
          </a:p>
          <a:p>
            <a:r>
              <a:rPr lang="en-US" dirty="0"/>
              <a:t>Support delegation</a:t>
            </a:r>
          </a:p>
          <a:p>
            <a:r>
              <a:rPr lang="en-US" dirty="0"/>
              <a:t>Can add to AD groups!</a:t>
            </a:r>
          </a:p>
          <a:p>
            <a:r>
              <a:rPr lang="en-US" dirty="0"/>
              <a:t>Can use multiple MSAs on a server </a:t>
            </a:r>
          </a:p>
          <a:p>
            <a:pPr lvl="1"/>
            <a:r>
              <a:rPr lang="en-US" dirty="0"/>
              <a:t>SQL server services options</a:t>
            </a:r>
          </a:p>
          <a:p>
            <a:pPr lvl="2"/>
            <a:r>
              <a:rPr lang="en-US" dirty="0"/>
              <a:t>1 MSA for all</a:t>
            </a:r>
          </a:p>
          <a:p>
            <a:pPr lvl="2"/>
            <a:r>
              <a:rPr lang="en-US" dirty="0"/>
              <a:t>1 MSA per service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928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Managed Service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to the MSAs, but provides functionality to multiple servers</a:t>
            </a:r>
          </a:p>
          <a:p>
            <a:r>
              <a:rPr lang="en-US" dirty="0"/>
              <a:t>Manages the synchronizing of password between service instances</a:t>
            </a:r>
          </a:p>
          <a:p>
            <a:endParaRPr lang="en-US" dirty="0"/>
          </a:p>
          <a:p>
            <a:r>
              <a:rPr lang="en-US" dirty="0"/>
              <a:t>Failover clusters do not support gMSAs</a:t>
            </a:r>
          </a:p>
          <a:p>
            <a:pPr lvl="1"/>
            <a:r>
              <a:rPr lang="en-US" dirty="0"/>
              <a:t>Services on top of the cluster can se sMSA and gMSA</a:t>
            </a:r>
          </a:p>
          <a:p>
            <a:pPr lvl="1"/>
            <a:endParaRPr lang="en-US" dirty="0"/>
          </a:p>
          <a:p>
            <a:r>
              <a:rPr lang="en-US" dirty="0"/>
              <a:t>Windows Server 2012 + defaults to gMSA instead of sMSA when setting up</a:t>
            </a:r>
          </a:p>
          <a:p>
            <a:pPr lvl="1"/>
            <a:r>
              <a:rPr lang="en-US" dirty="0"/>
              <a:t>Use –RestrictToSingleComputer to setup a sMSA</a:t>
            </a:r>
          </a:p>
        </p:txBody>
      </p:sp>
    </p:spTree>
    <p:extLst>
      <p:ext uri="{BB962C8B-B14F-4D97-AF65-F5344CB8AC3E}">
        <p14:creationId xmlns:p14="http://schemas.microsoft.com/office/powerpoint/2010/main" val="342804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Watch out!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Set dependencies in registry (Thanks Wayne!) to make sure accounts can get pwds correctly.</a:t>
            </a:r>
          </a:p>
          <a:p>
            <a:pPr lvl="1"/>
            <a:r>
              <a:rPr lang="en-US" dirty="0"/>
              <a:t>HKEY_LOCAL_MACHINE\System\</a:t>
            </a:r>
            <a:r>
              <a:rPr lang="en-US" dirty="0" err="1"/>
              <a:t>CurrentControlSet</a:t>
            </a:r>
            <a:r>
              <a:rPr lang="en-US" dirty="0"/>
              <a:t>\Services\MSSQLSERVER\</a:t>
            </a:r>
            <a:r>
              <a:rPr lang="en-US" dirty="0" err="1"/>
              <a:t>DependOnService</a:t>
            </a:r>
            <a:endParaRPr lang="en-US" dirty="0"/>
          </a:p>
          <a:p>
            <a:pPr lvl="1"/>
            <a:r>
              <a:rPr lang="en-US" dirty="0"/>
              <a:t>KEYISO</a:t>
            </a:r>
          </a:p>
          <a:p>
            <a:pPr lvl="1"/>
            <a:r>
              <a:rPr lang="en-US" dirty="0"/>
              <a:t>W32Time</a:t>
            </a:r>
          </a:p>
          <a:p>
            <a:r>
              <a:rPr lang="en-US" dirty="0"/>
              <a:t>If domain is &lt; Win server 2008 r2</a:t>
            </a:r>
          </a:p>
          <a:p>
            <a:pPr lvl="1"/>
            <a:r>
              <a:rPr lang="en-US" dirty="0"/>
              <a:t>You have other issues IMO</a:t>
            </a:r>
          </a:p>
          <a:p>
            <a:pPr lvl="1"/>
            <a:r>
              <a:rPr lang="en-US" dirty="0"/>
              <a:t>Auto passwords will work</a:t>
            </a:r>
          </a:p>
          <a:p>
            <a:pPr lvl="1"/>
            <a:r>
              <a:rPr lang="en-US" dirty="0"/>
              <a:t>Auto SPNs will not</a:t>
            </a:r>
          </a:p>
          <a:p>
            <a:r>
              <a:rPr lang="en-US" dirty="0"/>
              <a:t>Support determined by the component, not Windows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Create MSA in AD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Associate MSA to computer in AD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Install MSA on computer that was associated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Configure service(s) to use MSA</a:t>
            </a:r>
          </a:p>
        </p:txBody>
      </p:sp>
    </p:spTree>
    <p:extLst>
      <p:ext uri="{BB962C8B-B14F-4D97-AF65-F5344CB8AC3E}">
        <p14:creationId xmlns:p14="http://schemas.microsoft.com/office/powerpoint/2010/main" val="1822354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1069: service did not start due to logon failure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MSA disabled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Duplicate backlink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Trying to link MSA that is already used by another computer (sMSA)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Add-adcomputerserviceaccount: the object could not be found on server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a valid password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Left old password info in logon properties of service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Account name invalid or does not exist – password invalid for account name specified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Did not put the $ at the end of the account name (or typo)</a:t>
            </a:r>
          </a:p>
        </p:txBody>
      </p:sp>
    </p:spTree>
    <p:extLst>
      <p:ext uri="{BB962C8B-B14F-4D97-AF65-F5344CB8AC3E}">
        <p14:creationId xmlns:p14="http://schemas.microsoft.com/office/powerpoint/2010/main" val="1383908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https://blogs.technet.microsoft.com/askds/2009/09/10/managed-service-accounts-understanding-implementing-best-practices-and-troubleshooting/</a:t>
            </a:r>
            <a:endParaRPr lang="en-US" dirty="0"/>
          </a:p>
          <a:p>
            <a:endParaRPr lang="en-US" dirty="0"/>
          </a:p>
          <a:p>
            <a:r>
              <a:rPr lang="en-US" dirty="0"/>
              <a:t>Remove: is a 2 part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remove_adserviceaccount –identity &lt;name&gt;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option: remove form AD – remove-adcomputerserviceaccount –Identity &lt;computer name&gt; -serviceAccount &lt;MSA account&gt;</a:t>
            </a:r>
          </a:p>
        </p:txBody>
      </p:sp>
    </p:spTree>
    <p:extLst>
      <p:ext uri="{BB962C8B-B14F-4D97-AF65-F5344CB8AC3E}">
        <p14:creationId xmlns:p14="http://schemas.microsoft.com/office/powerpoint/2010/main" val="2569412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ECD8DF8-5BB7-4141-8FD3-8B3DDF970B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 flipH="1">
            <a:off x="68580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CEF9B0-B795-437C-A2AB-AC7A8C56B4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>
            <a:off x="77724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D67CAA-C4BC-4BC9-BA8F-1F4AC5548A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 flipH="1">
            <a:off x="86868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309AA7-BFB7-4B3B-A0F6-B1066F3576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>
            <a:off x="96012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1FFFD8-F13D-4642-B90B-7F71D16D0C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 flipH="1">
            <a:off x="105156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5A847B-CAD2-4366-8B9D-DADFF94CDA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2" t="2" r="285" b="-2"/>
          <a:stretch/>
        </p:blipFill>
        <p:spPr>
          <a:xfrm>
            <a:off x="1143000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F35BA3-DD8F-49A1-B5FC-3EB099162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972412" y="2291780"/>
            <a:ext cx="6219588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A04020102090204" pitchFamily="34" charset="0"/>
              </a:rPr>
              <a:t>@CBELLDBA</a:t>
            </a:r>
          </a:p>
          <a:p>
            <a:endParaRPr lang="en-US" sz="2800" b="1" dirty="0">
              <a:solidFill>
                <a:schemeClr val="bg1"/>
              </a:solidFill>
              <a:latin typeface="Arial Black" panose="020B0A04020102090204" pitchFamily="34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Arial Black" panose="020B0A04020102090204" pitchFamily="34" charset="0"/>
              </a:rPr>
              <a:t>Chris@WaterOxConsulting.com</a:t>
            </a:r>
          </a:p>
          <a:p>
            <a:endParaRPr lang="en-US" sz="2800" b="1" dirty="0">
              <a:solidFill>
                <a:schemeClr val="bg1"/>
              </a:solidFill>
              <a:latin typeface="Arial Black" panose="020B0A04020102090204" pitchFamily="34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Arial Black" panose="020B0A04020102090204" pitchFamily="34" charset="0"/>
              </a:rPr>
              <a:t>CBELLDBA.com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3602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1793C4-9A16-4EA9-B947-38DBC75D2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What is the Best Way to Improve Performance?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2A8B32-5749-4768-9B23-3367D89C4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>
              <a:buNone/>
            </a:pPr>
            <a:r>
              <a:rPr lang="en-US" sz="6600" dirty="0"/>
              <a:t>Truncate all tables!</a:t>
            </a:r>
          </a:p>
        </p:txBody>
      </p:sp>
    </p:spTree>
    <p:extLst>
      <p:ext uri="{BB962C8B-B14F-4D97-AF65-F5344CB8AC3E}">
        <p14:creationId xmlns:p14="http://schemas.microsoft.com/office/powerpoint/2010/main" val="326638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1793C4-9A16-4EA9-B947-38DBC75D2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What is the Best Way to Improve Security?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2A8B32-5749-4768-9B23-3367D89C4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>
              <a:buNone/>
            </a:pPr>
            <a:r>
              <a:rPr lang="en-US" sz="6600" dirty="0"/>
              <a:t>Remove the Users!</a:t>
            </a:r>
          </a:p>
        </p:txBody>
      </p:sp>
    </p:spTree>
    <p:extLst>
      <p:ext uri="{BB962C8B-B14F-4D97-AF65-F5344CB8AC3E}">
        <p14:creationId xmlns:p14="http://schemas.microsoft.com/office/powerpoint/2010/main" val="4172651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able to use SQL Server without traditional user accounts.</a:t>
            </a:r>
          </a:p>
          <a:p>
            <a:r>
              <a:rPr lang="en-US" dirty="0"/>
              <a:t>No </a:t>
            </a:r>
            <a:r>
              <a:rPr lang="en-US" u="sng" dirty="0"/>
              <a:t>individual</a:t>
            </a:r>
            <a:r>
              <a:rPr lang="en-US" dirty="0"/>
              <a:t> login has access to anything</a:t>
            </a:r>
          </a:p>
          <a:p>
            <a:pPr lvl="1"/>
            <a:r>
              <a:rPr lang="en-US" dirty="0"/>
              <a:t>AD Logins</a:t>
            </a:r>
          </a:p>
          <a:p>
            <a:pPr lvl="1"/>
            <a:r>
              <a:rPr lang="en-US" dirty="0"/>
              <a:t>SQL Logins</a:t>
            </a:r>
          </a:p>
          <a:p>
            <a:endParaRPr lang="en-US" dirty="0"/>
          </a:p>
          <a:p>
            <a:r>
              <a:rPr lang="en-US" dirty="0"/>
              <a:t>Includes running services</a:t>
            </a:r>
          </a:p>
          <a:p>
            <a:r>
              <a:rPr lang="en-US" dirty="0"/>
              <a:t>Use AD features to control this</a:t>
            </a:r>
          </a:p>
          <a:p>
            <a:r>
              <a:rPr lang="en-US" dirty="0"/>
              <a:t>Needs Windows AD – so not vetted out on SQL on Linux only environment (or containers) - Yet</a:t>
            </a:r>
          </a:p>
        </p:txBody>
      </p:sp>
    </p:spTree>
    <p:extLst>
      <p:ext uri="{BB962C8B-B14F-4D97-AF65-F5344CB8AC3E}">
        <p14:creationId xmlns:p14="http://schemas.microsoft.com/office/powerpoint/2010/main" val="396506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Organization of AD users </a:t>
            </a:r>
          </a:p>
          <a:p>
            <a:pPr lvl="1"/>
            <a:r>
              <a:rPr lang="en-US" dirty="0"/>
              <a:t>Security groups (we care about these)</a:t>
            </a:r>
          </a:p>
          <a:p>
            <a:pPr lvl="1"/>
            <a:r>
              <a:rPr lang="en-US" dirty="0"/>
              <a:t>Distribution groups (not so much)</a:t>
            </a:r>
          </a:p>
          <a:p>
            <a:r>
              <a:rPr lang="en-US" dirty="0"/>
              <a:t>Scopes</a:t>
            </a:r>
          </a:p>
          <a:p>
            <a:pPr lvl="1"/>
            <a:r>
              <a:rPr lang="en-US" dirty="0"/>
              <a:t>Domain Local</a:t>
            </a:r>
          </a:p>
          <a:p>
            <a:pPr lvl="2"/>
            <a:r>
              <a:rPr lang="en-US" dirty="0"/>
              <a:t>Permission to resources (files, solders,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Global</a:t>
            </a:r>
          </a:p>
          <a:p>
            <a:pPr lvl="2"/>
            <a:r>
              <a:rPr lang="en-US" dirty="0"/>
              <a:t>Provide resources in another domain</a:t>
            </a:r>
          </a:p>
          <a:p>
            <a:pPr lvl="1"/>
            <a:r>
              <a:rPr lang="en-US" dirty="0"/>
              <a:t>Universal</a:t>
            </a:r>
          </a:p>
          <a:p>
            <a:pPr lvl="2"/>
            <a:r>
              <a:rPr lang="en-US" dirty="0"/>
              <a:t>Multiple Domains</a:t>
            </a:r>
          </a:p>
          <a:p>
            <a:pPr lvl="1"/>
            <a:r>
              <a:rPr lang="en-US" dirty="0"/>
              <a:t>Local </a:t>
            </a:r>
          </a:p>
          <a:p>
            <a:pPr lvl="2"/>
            <a:r>
              <a:rPr lang="en-US" dirty="0"/>
              <a:t>On each machine</a:t>
            </a:r>
          </a:p>
        </p:txBody>
      </p:sp>
    </p:spTree>
    <p:extLst>
      <p:ext uri="{BB962C8B-B14F-4D97-AF65-F5344CB8AC3E}">
        <p14:creationId xmlns:p14="http://schemas.microsoft.com/office/powerpoint/2010/main" val="262852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B926-4C23-46A8-87CE-B60097A71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AD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018AD-2FA4-48C1-B8B8-9EB9B36F3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Able to grant permissions to them in SQL Server</a:t>
            </a:r>
          </a:p>
          <a:p>
            <a:endParaRPr lang="en-US" dirty="0"/>
          </a:p>
          <a:p>
            <a:r>
              <a:rPr lang="en-US" dirty="0"/>
              <a:t>Shifts the responsibility of access to the sysadmins</a:t>
            </a:r>
          </a:p>
          <a:p>
            <a:pPr lvl="1"/>
            <a:r>
              <a:rPr lang="en-US" dirty="0"/>
              <a:t>Separation of duties</a:t>
            </a:r>
          </a:p>
          <a:p>
            <a:pPr lvl="1"/>
            <a:r>
              <a:rPr lang="en-US" dirty="0"/>
              <a:t>May be required for compliance</a:t>
            </a:r>
          </a:p>
          <a:p>
            <a:endParaRPr lang="en-US" dirty="0"/>
          </a:p>
          <a:p>
            <a:r>
              <a:rPr lang="en-US" dirty="0"/>
              <a:t>Can nest groups together in AD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5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F1F83-EBD4-415E-8F27-F0CA90CAB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1C249-991B-475A-AD7B-2986CD22D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Create an AD group to group our DBAs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Grant access as sysadmin on our SQL Server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Remove any individual accounts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 connectivity &amp; tracking</a:t>
            </a:r>
          </a:p>
        </p:txBody>
      </p:sp>
    </p:spTree>
    <p:extLst>
      <p:ext uri="{BB962C8B-B14F-4D97-AF65-F5344CB8AC3E}">
        <p14:creationId xmlns:p14="http://schemas.microsoft.com/office/powerpoint/2010/main" val="3885039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Standalone Managed Service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Designed to provide services and tasks their own domain accounts </a:t>
            </a:r>
          </a:p>
          <a:p>
            <a:r>
              <a:rPr lang="en-US" dirty="0"/>
              <a:t>Automates</a:t>
            </a:r>
          </a:p>
          <a:p>
            <a:pPr lvl="1"/>
            <a:r>
              <a:rPr lang="en-US" dirty="0"/>
              <a:t>Password management</a:t>
            </a:r>
          </a:p>
          <a:p>
            <a:pPr lvl="1"/>
            <a:r>
              <a:rPr lang="en-US" dirty="0"/>
              <a:t>SPN management</a:t>
            </a:r>
          </a:p>
          <a:p>
            <a:pPr lvl="1"/>
            <a:r>
              <a:rPr lang="en-US" dirty="0"/>
              <a:t>Delegation</a:t>
            </a:r>
          </a:p>
          <a:p>
            <a:pPr lvl="1"/>
            <a:r>
              <a:rPr lang="en-US" dirty="0"/>
              <a:t>Windows 2008 R2 and Windows 7 – introduced</a:t>
            </a:r>
          </a:p>
          <a:p>
            <a:r>
              <a:rPr lang="en-US" dirty="0"/>
              <a:t>Limited to 1 server</a:t>
            </a:r>
          </a:p>
          <a:p>
            <a:endParaRPr lang="en-US" dirty="0"/>
          </a:p>
          <a:p>
            <a:r>
              <a:rPr lang="en-US" dirty="0"/>
              <a:t>Is a user and a computer at the same time!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85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59868-90DF-455C-B012-1017E106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Standalone Managed Service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F46F-02E7-4404-B846-72651CF99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MSA – like a quasi-computer object and uses same password management mechanism used by computer objects</a:t>
            </a:r>
          </a:p>
          <a:p>
            <a:r>
              <a:rPr lang="en-US" dirty="0"/>
              <a:t>Updated every 30 days by default</a:t>
            </a:r>
          </a:p>
          <a:p>
            <a:r>
              <a:rPr lang="en-US" dirty="0"/>
              <a:t>Can be controlled</a:t>
            </a:r>
          </a:p>
          <a:p>
            <a:r>
              <a:rPr lang="en-US" dirty="0"/>
              <a:t>Registry change: </a:t>
            </a:r>
          </a:p>
          <a:p>
            <a:r>
              <a:rPr lang="en-US" dirty="0"/>
              <a:t>Hkey_local_machine|system|current control set|Services|NetLogon|parameters</a:t>
            </a:r>
          </a:p>
          <a:p>
            <a:pPr lvl="1"/>
            <a:r>
              <a:rPr lang="en-US" dirty="0"/>
              <a:t>Disable password change = 0</a:t>
            </a:r>
          </a:p>
          <a:p>
            <a:pPr lvl="1"/>
            <a:r>
              <a:rPr lang="en-US" dirty="0"/>
              <a:t>Maximum password age = 30 (days)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05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707</Words>
  <Application>Microsoft Office PowerPoint</Application>
  <PresentationFormat>Widescreen</PresentationFormat>
  <Paragraphs>148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Office Theme</vt:lpstr>
      <vt:lpstr>1_Office Theme</vt:lpstr>
      <vt:lpstr>sMSAs, gMSAs, and Groups</vt:lpstr>
      <vt:lpstr>What is the Best Way to Improve Performance?</vt:lpstr>
      <vt:lpstr>What is the Best Way to Improve Security?</vt:lpstr>
      <vt:lpstr>The Theory</vt:lpstr>
      <vt:lpstr>AD Groups</vt:lpstr>
      <vt:lpstr>Why AD Groups</vt:lpstr>
      <vt:lpstr>DEMO</vt:lpstr>
      <vt:lpstr>Standalone Managed Service Accounts</vt:lpstr>
      <vt:lpstr>Standalone Managed Service Accounts</vt:lpstr>
      <vt:lpstr>Standalone Managed Service Accounts</vt:lpstr>
      <vt:lpstr>Standalone Managed Service Accounts</vt:lpstr>
      <vt:lpstr>Group Managed Service Accounts</vt:lpstr>
      <vt:lpstr>Watch out!</vt:lpstr>
      <vt:lpstr>Demo </vt:lpstr>
      <vt:lpstr>Errors?</vt:lpstr>
      <vt:lpstr>Extras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Bell</dc:creator>
  <cp:lastModifiedBy>Chris Bell</cp:lastModifiedBy>
  <cp:revision>9</cp:revision>
  <dcterms:created xsi:type="dcterms:W3CDTF">2019-08-14T10:48:22Z</dcterms:created>
  <dcterms:modified xsi:type="dcterms:W3CDTF">2019-08-14T11:15:02Z</dcterms:modified>
</cp:coreProperties>
</file>