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0" r:id="rId3"/>
    <p:sldId id="279" r:id="rId4"/>
    <p:sldId id="278"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63" r:id="rId19"/>
    <p:sldId id="280"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B8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37" d="100"/>
          <a:sy n="137" d="100"/>
        </p:scale>
        <p:origin x="96" y="10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EB8115-F44A-44CA-98A1-4352FBB4E0E8}" type="datetimeFigureOut">
              <a:rPr lang="en-US" smtClean="0"/>
              <a:t>3/24/2018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96BED4-7E31-4A04-A539-BC1230A534DA}" type="slidenum">
              <a:rPr lang="en-US" smtClean="0"/>
              <a:t>‹#›</a:t>
            </a:fld>
            <a:endParaRPr lang="en-US"/>
          </a:p>
        </p:txBody>
      </p:sp>
    </p:spTree>
    <p:extLst>
      <p:ext uri="{BB962C8B-B14F-4D97-AF65-F5344CB8AC3E}">
        <p14:creationId xmlns:p14="http://schemas.microsoft.com/office/powerpoint/2010/main" val="2301146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audits matter – </a:t>
            </a:r>
          </a:p>
          <a:p>
            <a:r>
              <a:rPr lang="en-US" dirty="0"/>
              <a:t>We hear more and more about them,</a:t>
            </a:r>
            <a:r>
              <a:rPr lang="en-US" baseline="0" dirty="0"/>
              <a:t> but why do they really matter?</a:t>
            </a:r>
          </a:p>
          <a:p>
            <a:r>
              <a:rPr lang="en-US" baseline="0" dirty="0"/>
              <a:t>There are multiple reasons, but the primary one, in my opinion are to </a:t>
            </a:r>
          </a:p>
          <a:p>
            <a:pPr marL="228600" indent="-228600">
              <a:buAutoNum type="arabicParenR"/>
            </a:pPr>
            <a:r>
              <a:rPr lang="en-US" baseline="0" dirty="0"/>
              <a:t>Ensure you are following your own established policies.</a:t>
            </a:r>
          </a:p>
          <a:p>
            <a:pPr marL="0" indent="0">
              <a:buNone/>
            </a:pPr>
            <a:r>
              <a:rPr lang="en-US" baseline="0" dirty="0"/>
              <a:t>When you work somewhere that needs to be compliant, you need to make sure the consistency is there when it comes to processes and settings.</a:t>
            </a:r>
          </a:p>
          <a:p>
            <a:pPr marL="0" indent="0">
              <a:buNone/>
            </a:pPr>
            <a:r>
              <a:rPr lang="en-US" dirty="0"/>
              <a:t>2)</a:t>
            </a:r>
            <a:r>
              <a:rPr lang="en-US" baseline="0" dirty="0"/>
              <a:t> Ensure compliance – You may be working in an industry that has compliance requirements. Basically rules established by some governing agency that you need to align to.</a:t>
            </a:r>
          </a:p>
          <a:p>
            <a:pPr marL="0" indent="0">
              <a:buNone/>
            </a:pPr>
            <a:r>
              <a:rPr lang="en-US" baseline="0" dirty="0"/>
              <a:t>This ties into the first of following your own policies quite seamlessly.</a:t>
            </a:r>
          </a:p>
          <a:p>
            <a:pPr marL="0" indent="0">
              <a:buNone/>
            </a:pPr>
            <a:r>
              <a:rPr lang="en-US" baseline="0" dirty="0"/>
              <a:t>3) And another reason is to know what exactly is going on and what can happen. If you don’t know how the security is configured within your own environment how can you protect it? How can you react accordingly if you don’t know what the heck systems are configured for?</a:t>
            </a:r>
          </a:p>
          <a:p>
            <a:pPr marL="0" indent="0">
              <a:buNone/>
            </a:pPr>
            <a:r>
              <a:rPr lang="en-US" baseline="0" dirty="0"/>
              <a:t>There are countless other reasons, but I find these to be the most prominent for the cases I deal with.</a:t>
            </a:r>
          </a:p>
          <a:p>
            <a:pPr marL="0" indent="0">
              <a:buNone/>
            </a:pP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2</a:t>
            </a:fld>
            <a:endParaRPr lang="en-CA"/>
          </a:p>
        </p:txBody>
      </p:sp>
    </p:spTree>
    <p:extLst>
      <p:ext uri="{BB962C8B-B14F-4D97-AF65-F5344CB8AC3E}">
        <p14:creationId xmlns:p14="http://schemas.microsoft.com/office/powerpoint/2010/main" val="2008873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audits matter – </a:t>
            </a:r>
          </a:p>
          <a:p>
            <a:r>
              <a:rPr lang="en-US" dirty="0"/>
              <a:t>We hear more and more about them,</a:t>
            </a:r>
            <a:r>
              <a:rPr lang="en-US" baseline="0" dirty="0"/>
              <a:t> but why do they really matter?</a:t>
            </a:r>
          </a:p>
          <a:p>
            <a:r>
              <a:rPr lang="en-US" baseline="0" dirty="0"/>
              <a:t>There are multiple reasons, but the primary one, in my opinion are to </a:t>
            </a:r>
          </a:p>
          <a:p>
            <a:pPr marL="228600" indent="-228600">
              <a:buAutoNum type="arabicParenR"/>
            </a:pPr>
            <a:r>
              <a:rPr lang="en-US" baseline="0" dirty="0"/>
              <a:t>Ensure you are following your own established policies.</a:t>
            </a:r>
          </a:p>
          <a:p>
            <a:pPr marL="0" indent="0">
              <a:buNone/>
            </a:pPr>
            <a:r>
              <a:rPr lang="en-US" baseline="0" dirty="0"/>
              <a:t>When you work somewhere that needs to be compliant, you need to make sure the consistency is there when it comes to processes and settings.</a:t>
            </a:r>
          </a:p>
          <a:p>
            <a:pPr marL="0" indent="0">
              <a:buNone/>
            </a:pPr>
            <a:r>
              <a:rPr lang="en-US" dirty="0"/>
              <a:t>2)</a:t>
            </a:r>
            <a:r>
              <a:rPr lang="en-US" baseline="0" dirty="0"/>
              <a:t> Ensure compliance – You may be working in an industry that has compliance requirements. Basically rules established by some governing agency that you need to align to.</a:t>
            </a:r>
          </a:p>
          <a:p>
            <a:pPr marL="0" indent="0">
              <a:buNone/>
            </a:pPr>
            <a:r>
              <a:rPr lang="en-US" baseline="0" dirty="0"/>
              <a:t>This ties into the first of following your own policies quite seamlessly.</a:t>
            </a:r>
          </a:p>
          <a:p>
            <a:pPr marL="0" indent="0">
              <a:buNone/>
            </a:pPr>
            <a:r>
              <a:rPr lang="en-US" baseline="0" dirty="0"/>
              <a:t>3) And another reason is to know what exactly is going on and what can happen. If you don’t know how the security is configured within your own environment how can you protect it? How can you react accordingly if you don’t know what the heck systems are configured for?</a:t>
            </a:r>
          </a:p>
          <a:p>
            <a:pPr marL="0" indent="0">
              <a:buNone/>
            </a:pPr>
            <a:r>
              <a:rPr lang="en-US" baseline="0" dirty="0"/>
              <a:t>There are countless other reasons, but I find these to be the most prominent for the cases I deal with.</a:t>
            </a:r>
          </a:p>
          <a:p>
            <a:pPr marL="0" indent="0">
              <a:buNone/>
            </a:pP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19</a:t>
            </a:fld>
            <a:endParaRPr lang="en-CA"/>
          </a:p>
        </p:txBody>
      </p:sp>
    </p:spTree>
    <p:extLst>
      <p:ext uri="{BB962C8B-B14F-4D97-AF65-F5344CB8AC3E}">
        <p14:creationId xmlns:p14="http://schemas.microsoft.com/office/powerpoint/2010/main" val="1542378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deal with the world outside of our SQL Servers. The Active Directory.</a:t>
            </a:r>
          </a:p>
          <a:p>
            <a:r>
              <a:rPr lang="en-US" dirty="0"/>
              <a:t>Odds are if you have a domain setup, you have active directory</a:t>
            </a:r>
            <a:r>
              <a:rPr lang="en-US" baseline="0" dirty="0"/>
              <a:t> users and groups with permission to access your SQL Servers.</a:t>
            </a:r>
          </a:p>
          <a:p>
            <a:endParaRPr lang="en-US" baseline="0" dirty="0"/>
          </a:p>
          <a:p>
            <a:r>
              <a:rPr lang="en-US" baseline="0" dirty="0"/>
              <a:t>The script I am going to use here is </a:t>
            </a:r>
            <a:r>
              <a:rPr lang="en-US" baseline="0" dirty="0" err="1"/>
              <a:t>powershell</a:t>
            </a:r>
            <a:r>
              <a:rPr lang="en-US" baseline="0" dirty="0"/>
              <a:t> based.</a:t>
            </a:r>
          </a:p>
          <a:p>
            <a:r>
              <a:rPr lang="en-US" baseline="0" dirty="0"/>
              <a:t>One of the things I did for these couple of scripts was configure them to reference a source file that contains the instance names and ports.</a:t>
            </a:r>
          </a:p>
          <a:p>
            <a:r>
              <a:rPr lang="en-US" baseline="0" dirty="0"/>
              <a:t>I am running things as a user with access to read from the AD users and groups. If you can’t do this, these scripts won’t work very well for you.</a:t>
            </a:r>
          </a:p>
          <a:p>
            <a:r>
              <a:rPr lang="en-US" baseline="0" dirty="0"/>
              <a:t>The first script goes out and tells you all the users on each of your </a:t>
            </a:r>
            <a:r>
              <a:rPr lang="en-US" baseline="0" dirty="0" err="1"/>
              <a:t>sql</a:t>
            </a:r>
            <a:r>
              <a:rPr lang="en-US" baseline="0" dirty="0"/>
              <a:t> servers that are sysadmins.</a:t>
            </a:r>
          </a:p>
          <a:p>
            <a:r>
              <a:rPr lang="en-US" baseline="0" dirty="0"/>
              <a:t>This scripts also uses the read access to AD to recursively pull the user names of its members so you know exactly who has sysadmin rights, and how they have it.</a:t>
            </a:r>
          </a:p>
          <a:p>
            <a:r>
              <a:rPr lang="en-US" baseline="0" dirty="0"/>
              <a:t>There is not much more frustrating than removing a user from the sysadmin role to only learn they can still do sysadmin things because there is some group they are in granting that permission.</a:t>
            </a:r>
          </a:p>
          <a:p>
            <a:endParaRPr lang="en-US" baseline="0" dirty="0"/>
          </a:p>
          <a:p>
            <a:r>
              <a:rPr lang="en-US" baseline="0" dirty="0"/>
              <a:t>The second scripts goes a little deeper and for each user or group in the SQL Security configuration, tell you exactly what they have access to.</a:t>
            </a:r>
          </a:p>
          <a:p>
            <a:r>
              <a:rPr lang="en-US" baseline="0" dirty="0"/>
              <a:t>This includes if they are sysadmin, explicit grants, and for the groups it will list all members as well as any explicit permissions that group has within the database being checked.</a:t>
            </a:r>
          </a:p>
          <a:p>
            <a:r>
              <a:rPr lang="en-US" baseline="0" dirty="0"/>
              <a:t>This does generate a LOT of information, but when it comes to security the more you know they better you can prepare.</a:t>
            </a:r>
          </a:p>
          <a:p>
            <a:r>
              <a:rPr lang="en-US" baseline="0" dirty="0"/>
              <a:t>Lets take a look at it in action against my pitiful little lab.</a:t>
            </a:r>
          </a:p>
          <a:p>
            <a:endParaRPr lang="en-US" baseline="0" dirty="0"/>
          </a:p>
          <a:p>
            <a:r>
              <a:rPr lang="en-US" baseline="0" dirty="0"/>
              <a:t>Hint – You can export or redirect the output of the scripts to reference later, but I like to copy and paste since it keeps the formatting from the window.</a:t>
            </a:r>
          </a:p>
          <a:p>
            <a:r>
              <a:rPr lang="en-US" baseline="0" dirty="0"/>
              <a:t>Feel free to change this and other scripts however you like so long as you share your changes!</a:t>
            </a:r>
          </a:p>
          <a:p>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20</a:t>
            </a:fld>
            <a:endParaRPr lang="en-CA"/>
          </a:p>
        </p:txBody>
      </p:sp>
    </p:spTree>
    <p:extLst>
      <p:ext uri="{BB962C8B-B14F-4D97-AF65-F5344CB8AC3E}">
        <p14:creationId xmlns:p14="http://schemas.microsoft.com/office/powerpoint/2010/main" val="3535424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audits matter – </a:t>
            </a:r>
          </a:p>
          <a:p>
            <a:r>
              <a:rPr lang="en-US" dirty="0"/>
              <a:t>We hear more and more about them,</a:t>
            </a:r>
            <a:r>
              <a:rPr lang="en-US" baseline="0" dirty="0"/>
              <a:t> but why do they really matter?</a:t>
            </a:r>
          </a:p>
          <a:p>
            <a:r>
              <a:rPr lang="en-US" baseline="0" dirty="0"/>
              <a:t>There are multiple reasons, but the primary one, in my opinion are to </a:t>
            </a:r>
          </a:p>
          <a:p>
            <a:pPr marL="228600" indent="-228600">
              <a:buAutoNum type="arabicParenR"/>
            </a:pPr>
            <a:r>
              <a:rPr lang="en-US" baseline="0" dirty="0"/>
              <a:t>Ensure you are following your own established policies.</a:t>
            </a:r>
          </a:p>
          <a:p>
            <a:pPr marL="0" indent="0">
              <a:buNone/>
            </a:pPr>
            <a:r>
              <a:rPr lang="en-US" baseline="0" dirty="0"/>
              <a:t>When you work somewhere that needs to be compliant, you need to make sure the consistency is there when it comes to processes and settings.</a:t>
            </a:r>
          </a:p>
          <a:p>
            <a:pPr marL="0" indent="0">
              <a:buNone/>
            </a:pPr>
            <a:r>
              <a:rPr lang="en-US" dirty="0"/>
              <a:t>2)</a:t>
            </a:r>
            <a:r>
              <a:rPr lang="en-US" baseline="0" dirty="0"/>
              <a:t> Ensure compliance – You may be working in an industry that has compliance requirements. Basically rules established by some governing agency that you need to align to.</a:t>
            </a:r>
          </a:p>
          <a:p>
            <a:pPr marL="0" indent="0">
              <a:buNone/>
            </a:pPr>
            <a:r>
              <a:rPr lang="en-US" baseline="0" dirty="0"/>
              <a:t>This ties into the first of following your own policies quite seamlessly.</a:t>
            </a:r>
          </a:p>
          <a:p>
            <a:pPr marL="0" indent="0">
              <a:buNone/>
            </a:pPr>
            <a:r>
              <a:rPr lang="en-US" baseline="0" dirty="0"/>
              <a:t>3) And another reason is to know what exactly is going on and what can happen. If you don’t know how the security is configured within your own environment how can you protect it? How can you react accordingly if you don’t know what the heck systems are configured for?</a:t>
            </a:r>
          </a:p>
          <a:p>
            <a:pPr marL="0" indent="0">
              <a:buNone/>
            </a:pPr>
            <a:r>
              <a:rPr lang="en-US" baseline="0" dirty="0"/>
              <a:t>There are countless other reasons, but I find these to be the most prominent for the cases I deal with.</a:t>
            </a:r>
          </a:p>
          <a:p>
            <a:pPr marL="0" indent="0">
              <a:buNone/>
            </a:pP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3</a:t>
            </a:fld>
            <a:endParaRPr lang="en-CA"/>
          </a:p>
        </p:txBody>
      </p:sp>
    </p:spTree>
    <p:extLst>
      <p:ext uri="{BB962C8B-B14F-4D97-AF65-F5344CB8AC3E}">
        <p14:creationId xmlns:p14="http://schemas.microsoft.com/office/powerpoint/2010/main" val="416891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audits matter – </a:t>
            </a:r>
          </a:p>
          <a:p>
            <a:r>
              <a:rPr lang="en-US" dirty="0"/>
              <a:t>We hear more and more about them,</a:t>
            </a:r>
            <a:r>
              <a:rPr lang="en-US" baseline="0" dirty="0"/>
              <a:t> but why do they really matter?</a:t>
            </a:r>
          </a:p>
          <a:p>
            <a:r>
              <a:rPr lang="en-US" baseline="0" dirty="0"/>
              <a:t>There are multiple reasons, but the primary one, in my opinion are to </a:t>
            </a:r>
          </a:p>
          <a:p>
            <a:pPr marL="228600" indent="-228600">
              <a:buAutoNum type="arabicParenR"/>
            </a:pPr>
            <a:r>
              <a:rPr lang="en-US" baseline="0" dirty="0"/>
              <a:t>Ensure you are following your own established policies.</a:t>
            </a:r>
          </a:p>
          <a:p>
            <a:pPr marL="0" indent="0">
              <a:buNone/>
            </a:pPr>
            <a:r>
              <a:rPr lang="en-US" baseline="0" dirty="0"/>
              <a:t>When you work somewhere that needs to be compliant, you need to make sure the consistency is there when it comes to processes and settings.</a:t>
            </a:r>
          </a:p>
          <a:p>
            <a:pPr marL="0" indent="0">
              <a:buNone/>
            </a:pPr>
            <a:r>
              <a:rPr lang="en-US" dirty="0"/>
              <a:t>2)</a:t>
            </a:r>
            <a:r>
              <a:rPr lang="en-US" baseline="0" dirty="0"/>
              <a:t> Ensure compliance – You may be working in an industry that has compliance requirements. Basically rules established by some governing agency that you need to align to.</a:t>
            </a:r>
          </a:p>
          <a:p>
            <a:pPr marL="0" indent="0">
              <a:buNone/>
            </a:pPr>
            <a:r>
              <a:rPr lang="en-US" baseline="0" dirty="0"/>
              <a:t>This ties into the first of following your own policies quite seamlessly.</a:t>
            </a:r>
          </a:p>
          <a:p>
            <a:pPr marL="0" indent="0">
              <a:buNone/>
            </a:pPr>
            <a:r>
              <a:rPr lang="en-US" baseline="0" dirty="0"/>
              <a:t>3) And another reason is to know what exactly is going on and what can happen. If you don’t know how the security is configured within your own environment how can you protect it? How can you react accordingly if you don’t know what the heck systems are configured for?</a:t>
            </a:r>
          </a:p>
          <a:p>
            <a:pPr marL="0" indent="0">
              <a:buNone/>
            </a:pPr>
            <a:r>
              <a:rPr lang="en-US" baseline="0" dirty="0"/>
              <a:t>There are countless other reasons, but I find these to be the most prominent for the cases I deal with.</a:t>
            </a:r>
          </a:p>
          <a:p>
            <a:pPr marL="0" indent="0">
              <a:buNone/>
            </a:pP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4</a:t>
            </a:fld>
            <a:endParaRPr lang="en-CA"/>
          </a:p>
        </p:txBody>
      </p:sp>
    </p:spTree>
    <p:extLst>
      <p:ext uri="{BB962C8B-B14F-4D97-AF65-F5344CB8AC3E}">
        <p14:creationId xmlns:p14="http://schemas.microsoft.com/office/powerpoint/2010/main" val="4059842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be able to audit anything you need data.</a:t>
            </a:r>
          </a:p>
          <a:p>
            <a:r>
              <a:rPr lang="en-US" baseline="0" dirty="0"/>
              <a:t>We got this right? That is what we do all day!</a:t>
            </a:r>
          </a:p>
          <a:p>
            <a:r>
              <a:rPr lang="en-US" baseline="0" dirty="0"/>
              <a:t>We work in data, we have the data!</a:t>
            </a:r>
          </a:p>
          <a:p>
            <a:r>
              <a:rPr lang="en-US" baseline="0" dirty="0"/>
              <a:t>Wait, do we have to data?</a:t>
            </a:r>
          </a:p>
          <a:p>
            <a:r>
              <a:rPr lang="en-US" baseline="0" dirty="0"/>
              <a:t>Probably.</a:t>
            </a:r>
          </a:p>
          <a:p>
            <a:r>
              <a:rPr lang="en-US" baseline="0" dirty="0"/>
              <a:t>Where is it.</a:t>
            </a:r>
          </a:p>
          <a:p>
            <a:r>
              <a:rPr lang="en-US" baseline="0" dirty="0"/>
              <a:t>Ah….there’s the question.</a:t>
            </a:r>
          </a:p>
          <a:p>
            <a:r>
              <a:rPr lang="en-US" baseline="0" dirty="0"/>
              <a:t>We have a huge resource for storing the data we may need for an audit.</a:t>
            </a:r>
          </a:p>
          <a:p>
            <a:r>
              <a:rPr lang="en-US" baseline="0" dirty="0"/>
              <a:t>We have DMVs, traces, logs, extended events, and on and on.</a:t>
            </a:r>
          </a:p>
          <a:p>
            <a:r>
              <a:rPr lang="en-US" baseline="0" dirty="0"/>
              <a:t>The key is knowing what you need and where to find it.</a:t>
            </a:r>
          </a:p>
          <a:p>
            <a:r>
              <a:rPr lang="en-US" baseline="0" dirty="0"/>
              <a:t>That’s the focus of this session.</a:t>
            </a:r>
          </a:p>
          <a:p>
            <a:endParaRPr lang="en-US" baseline="0" dirty="0"/>
          </a:p>
          <a:p>
            <a:r>
              <a:rPr lang="en-US" baseline="0" dirty="0"/>
              <a:t>Getting an audit taken care of seems to freak a lot of people out. And it should to a point.</a:t>
            </a:r>
          </a:p>
          <a:p>
            <a:r>
              <a:rPr lang="en-US" baseline="0" dirty="0"/>
              <a:t>It isn’t always easy to make it through one and keep one’s sanity.</a:t>
            </a:r>
          </a:p>
          <a:p>
            <a:r>
              <a:rPr lang="en-US" baseline="0" dirty="0"/>
              <a:t>First you have to get all the data together.</a:t>
            </a:r>
          </a:p>
          <a:p>
            <a:r>
              <a:rPr lang="en-US" baseline="0" dirty="0"/>
              <a:t>That can take a fair while. It never is something quick and easy to grab, there is a lot of different things that will be looked at.</a:t>
            </a:r>
          </a:p>
          <a:p>
            <a:r>
              <a:rPr lang="en-US" baseline="0" dirty="0"/>
              <a:t>It also depend son your auditor as well. They are humans (for the most part) and have checklists they are working to, but there are other factors in there that no one ever wants to admit to.</a:t>
            </a:r>
          </a:p>
          <a:p>
            <a:r>
              <a:rPr lang="en-US" baseline="0" dirty="0"/>
              <a:t>Not only is thee the time to collect the data from the server in question, but there is also the task of making sure the data makes sense.</a:t>
            </a:r>
          </a:p>
          <a:p>
            <a:endParaRPr lang="en-US" baseline="0" dirty="0"/>
          </a:p>
          <a:p>
            <a:r>
              <a:rPr lang="en-US" baseline="0" dirty="0"/>
              <a:t>To make things harder, maybe you need to audit a lot of servers. Each with their own port numbers, users databases, connectivity issues, permissions, etc.</a:t>
            </a:r>
          </a:p>
          <a:p>
            <a:r>
              <a:rPr lang="en-US" baseline="0" dirty="0"/>
              <a:t>If you use integrated security that is something that needs to be looked at as well. That means you are now stretching into one of the alternate meanings of being a ‘dba’ (not just database administrator, but also a don’t bother asking, or in this case, do ‘bout anything’</a:t>
            </a:r>
          </a:p>
          <a:p>
            <a:r>
              <a:rPr lang="en-US" baseline="0" dirty="0"/>
              <a:t>Oh, and let’s not forget about the deadlines.</a:t>
            </a:r>
          </a:p>
          <a:p>
            <a:r>
              <a:rPr lang="en-US" baseline="0" dirty="0"/>
              <a:t>I don’t know why, but it always seems that everyone in the company but the data people know when as audit is happening. I usually hear about them about a week or 2 before they are going to happen and then am in a rush to get everything pulled together in between everything else I am doing.</a:t>
            </a:r>
          </a:p>
          <a:p>
            <a:endParaRPr lang="en-US" baseline="0" dirty="0"/>
          </a:p>
          <a:p>
            <a:r>
              <a:rPr lang="en-US" baseline="0" dirty="0"/>
              <a:t>Let’s try to make this easier for all of us.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5</a:t>
            </a:fld>
            <a:endParaRPr lang="en-CA"/>
          </a:p>
        </p:txBody>
      </p:sp>
    </p:spTree>
    <p:extLst>
      <p:ext uri="{BB962C8B-B14F-4D97-AF65-F5344CB8AC3E}">
        <p14:creationId xmlns:p14="http://schemas.microsoft.com/office/powerpoint/2010/main" val="2499719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do we go about collecting &amp; storing the information you need for</a:t>
            </a:r>
            <a:r>
              <a:rPr lang="en-US" baseline="0" dirty="0"/>
              <a:t> a security audit?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To start, t</a:t>
            </a:r>
            <a:r>
              <a:rPr lang="en-US" dirty="0"/>
              <a:t>here are 3</a:t>
            </a:r>
            <a:r>
              <a:rPr lang="en-US" baseline="30000" dirty="0"/>
              <a:t>rd</a:t>
            </a:r>
            <a:r>
              <a:rPr lang="en-US" dirty="0"/>
              <a:t> party tools you can pay a chunk of money for that will collect information and even tell you if you are out of compliance to whatever compliance guideline you need to adhere to. They even have nice clean sparkly and fancy GUIs.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My tools are the typical DBA’s tools.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some basics scripts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They are not always pretty</a:t>
            </a:r>
            <a:r>
              <a:rPr lang="en-US" baseline="0" dirty="0"/>
              <a:t> – trust me on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Though I am working to pull these all together into a nice, free, master tool/script/</a:t>
            </a:r>
            <a:r>
              <a:rPr lang="en-US" baseline="0" dirty="0" err="1"/>
              <a:t>powershell</a:t>
            </a:r>
            <a:r>
              <a:rPr lang="en-US" baseline="0" dirty="0"/>
              <a:t>/something interface to make it easier and faster to get the data you need for a basic security audit.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These scripts I am going to show you can be downloaded as part of the presentation packet, and are yours to use completely free.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only real rule is that you can’t blame me for the outcome.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For reference, the demo environment I am running consists of a couple of </a:t>
            </a:r>
            <a:r>
              <a:rPr lang="en-US" baseline="0" dirty="0" err="1"/>
              <a:t>vms</a:t>
            </a:r>
            <a:r>
              <a:rPr lang="en-US" baseline="0" dirty="0"/>
              <a:t> in </a:t>
            </a:r>
            <a:r>
              <a:rPr lang="en-US" baseline="0" dirty="0" err="1"/>
              <a:t>hyper-v</a:t>
            </a:r>
            <a:r>
              <a:rPr lang="en-US" baseline="0" dirty="0"/>
              <a:t> running on my surface pro 3, </a:t>
            </a:r>
            <a:r>
              <a:rPr lang="en-US" baseline="0" dirty="0" err="1"/>
              <a:t>powershell</a:t>
            </a:r>
            <a:r>
              <a:rPr lang="en-US" baseline="0" dirty="0"/>
              <a:t> and </a:t>
            </a:r>
            <a:r>
              <a:rPr lang="en-US" baseline="0" dirty="0" err="1"/>
              <a:t>ssms</a:t>
            </a:r>
            <a:r>
              <a:rPr lang="en-US" baseline="0" dirty="0"/>
              <a:t> for some SQL scripts.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 good number of these scripts have been posted in my blog over the years so you can get more detail on them there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Now let’s get digging into the scripts themselves and discuss what they are collecting and why it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6</a:t>
            </a:fld>
            <a:endParaRPr lang="en-CA"/>
          </a:p>
        </p:txBody>
      </p:sp>
    </p:spTree>
    <p:extLst>
      <p:ext uri="{BB962C8B-B14F-4D97-AF65-F5344CB8AC3E}">
        <p14:creationId xmlns:p14="http://schemas.microsoft.com/office/powerpoint/2010/main" val="961983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Password</a:t>
            </a:r>
            <a:r>
              <a:rPr lang="en-US" baseline="0" dirty="0"/>
              <a:t> policies </a:t>
            </a:r>
          </a:p>
          <a:p>
            <a:r>
              <a:rPr lang="en-US" baseline="0" dirty="0"/>
              <a:t>If you are making the effort to have a password policy in place, and if you are being compliant to a specification it is usually required you need to make sure it is being followed.</a:t>
            </a:r>
          </a:p>
          <a:p>
            <a:endParaRPr lang="en-US" baseline="0" dirty="0"/>
          </a:p>
          <a:p>
            <a:r>
              <a:rPr lang="en-US" baseline="0" dirty="0"/>
              <a:t>This script is a simple T-SQL script that goes and pulls a list of the SQL logins on your instance and tells you if the password policy is being enforced. It also has a column to return if the password happens to match the login name.</a:t>
            </a:r>
          </a:p>
          <a:p>
            <a:r>
              <a:rPr lang="en-US" baseline="0" dirty="0"/>
              <a:t>The policy that is enforced is whatever is configured on the local server for windows security. This can be configured locally, or controlled via domain policies, as it usually is.</a:t>
            </a:r>
          </a:p>
          <a:p>
            <a:endParaRPr lang="en-US" baseline="0" dirty="0"/>
          </a:p>
          <a:p>
            <a:r>
              <a:rPr lang="en-US" baseline="0" dirty="0"/>
              <a:t>There is a catch to these results though.</a:t>
            </a:r>
          </a:p>
          <a:p>
            <a:r>
              <a:rPr lang="en-US" baseline="0" dirty="0"/>
              <a:t>You can trick the system to reporting falsely that the policy is being followed. This script just checks a value in a table which indicates if a checkbox is marked or not. It does not actually verify the password itself is compliant.</a:t>
            </a:r>
          </a:p>
          <a:p>
            <a:r>
              <a:rPr lang="en-US" baseline="0" dirty="0"/>
              <a:t>You could set invalid passwords by not having the enforce policy checkbox marked, then change the checkbox to get a false report. Just marking the checkbox does not force the password to be reset on next use. When it comes time to change the password (expiration, </a:t>
            </a:r>
            <a:r>
              <a:rPr lang="en-US" baseline="0" dirty="0" err="1"/>
              <a:t>etc</a:t>
            </a:r>
            <a:r>
              <a:rPr lang="en-US" baseline="0" dirty="0"/>
              <a:t>) then the check is done and your checkmark is valid.</a:t>
            </a:r>
          </a:p>
          <a:p>
            <a:r>
              <a:rPr lang="en-US" baseline="0" dirty="0"/>
              <a:t>So this is not a perfect solution, but gives you awareness as to what is going on with your passwords in SQL Server and which ones you may want to verify using amore manual method.</a:t>
            </a:r>
          </a:p>
          <a:p>
            <a:endParaRPr lang="en-US" baseline="0" dirty="0"/>
          </a:p>
        </p:txBody>
      </p:sp>
      <p:sp>
        <p:nvSpPr>
          <p:cNvPr id="4" name="Slide Number Placeholder 3"/>
          <p:cNvSpPr>
            <a:spLocks noGrp="1"/>
          </p:cNvSpPr>
          <p:nvPr>
            <p:ph type="sldNum" sz="quarter" idx="10"/>
          </p:nvPr>
        </p:nvSpPr>
        <p:spPr/>
        <p:txBody>
          <a:bodyPr/>
          <a:lstStyle/>
          <a:p>
            <a:fld id="{8589DCAA-E612-4BC0-AA75-84621265B05F}" type="slidenum">
              <a:rPr lang="en-CA" smtClean="0"/>
              <a:t>7</a:t>
            </a:fld>
            <a:endParaRPr lang="en-CA"/>
          </a:p>
        </p:txBody>
      </p:sp>
    </p:spTree>
    <p:extLst>
      <p:ext uri="{BB962C8B-B14F-4D97-AF65-F5344CB8AC3E}">
        <p14:creationId xmlns:p14="http://schemas.microsoft.com/office/powerpoint/2010/main" val="2016156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trustworthy setting</a:t>
            </a:r>
            <a:r>
              <a:rPr lang="en-US" baseline="0" dirty="0"/>
              <a:t> on a SQl Server database is usually enable when the database needs external access to modules.</a:t>
            </a:r>
          </a:p>
          <a:p>
            <a:r>
              <a:rPr lang="en-US" baseline="0" dirty="0"/>
              <a:t>You know, all that external code and command line capabilities that SQL doesn’t have control over. </a:t>
            </a:r>
          </a:p>
          <a:p>
            <a:r>
              <a:rPr lang="en-US" baseline="0" dirty="0"/>
              <a:t>Yeah. That stuff. Sure, there are places that this types of requirement is completely legit, but it is a risk and will cause a lot of the more strict audit requirements to be failed.</a:t>
            </a:r>
          </a:p>
          <a:p>
            <a:r>
              <a:rPr lang="en-US" baseline="0" dirty="0"/>
              <a:t>The key to exceptions to an audit’s requirement is detailed documentation of why and what the exception is. This shows you know about it, and are accepting of the risk.</a:t>
            </a:r>
          </a:p>
          <a:p>
            <a:r>
              <a:rPr lang="en-US" baseline="0" dirty="0"/>
              <a:t>Does this work for every audit? I don’t know, but I would guess no it doesn’t.</a:t>
            </a:r>
          </a:p>
          <a:p>
            <a:endParaRPr lang="en-US" baseline="0" dirty="0"/>
          </a:p>
          <a:p>
            <a:r>
              <a:rPr lang="en-US" baseline="0" dirty="0"/>
              <a:t>When this setting is disabled the database on the instance is not allowed access to resources beyond the scope of the database.</a:t>
            </a:r>
          </a:p>
          <a:p>
            <a:r>
              <a:rPr lang="en-US" baseline="0" dirty="0"/>
              <a:t>That’s a lot more secure and helps prevent attacks and breaches against more than just the database and data.</a:t>
            </a:r>
          </a:p>
          <a:p>
            <a:endParaRPr lang="en-US" baseline="0" dirty="0"/>
          </a:p>
          <a:p>
            <a:r>
              <a:rPr lang="en-US" baseline="0" dirty="0"/>
              <a:t>When it comes to sensitive data and systems you can see how this starts to matter.</a:t>
            </a: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8</a:t>
            </a:fld>
            <a:endParaRPr lang="en-CA"/>
          </a:p>
        </p:txBody>
      </p:sp>
    </p:spTree>
    <p:extLst>
      <p:ext uri="{BB962C8B-B14F-4D97-AF65-F5344CB8AC3E}">
        <p14:creationId xmlns:p14="http://schemas.microsoft.com/office/powerpoint/2010/main" val="1606233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easy way to set permissions</a:t>
            </a:r>
            <a:r>
              <a:rPr lang="en-US" baseline="0" dirty="0"/>
              <a:t> when you have to set more than 1 is done through roles.</a:t>
            </a:r>
          </a:p>
          <a:p>
            <a:r>
              <a:rPr lang="en-US" baseline="0" dirty="0"/>
              <a:t>SQL Server has a variety of pre-defined, or fixed, roles. </a:t>
            </a:r>
            <a:endParaRPr lang="en-US" dirty="0"/>
          </a:p>
          <a:p>
            <a:r>
              <a:rPr lang="en-US" dirty="0"/>
              <a:t>Some audits do not allow this</a:t>
            </a:r>
            <a:r>
              <a:rPr lang="en-US" baseline="0" dirty="0"/>
              <a:t> and require abstraction.</a:t>
            </a:r>
          </a:p>
          <a:p>
            <a:r>
              <a:rPr lang="en-US" baseline="0" dirty="0"/>
              <a:t>This isn’t a bad idea.</a:t>
            </a:r>
          </a:p>
          <a:p>
            <a:r>
              <a:rPr lang="en-US" baseline="0" dirty="0"/>
              <a:t>Fixed roles in SQL Server can’t be changed, but we can make our own roles and have them in the </a:t>
            </a:r>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9</a:t>
            </a:fld>
            <a:endParaRPr lang="en-CA"/>
          </a:p>
        </p:txBody>
      </p:sp>
    </p:spTree>
    <p:extLst>
      <p:ext uri="{BB962C8B-B14F-4D97-AF65-F5344CB8AC3E}">
        <p14:creationId xmlns:p14="http://schemas.microsoft.com/office/powerpoint/2010/main" val="291234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deal with the world outside of our SQL Servers. The Active Directory.</a:t>
            </a:r>
          </a:p>
          <a:p>
            <a:r>
              <a:rPr lang="en-US" dirty="0"/>
              <a:t>Odds are if you have a domain setup, you have active directory</a:t>
            </a:r>
            <a:r>
              <a:rPr lang="en-US" baseline="0" dirty="0"/>
              <a:t> users and groups with permission to access your SQL Servers.</a:t>
            </a:r>
          </a:p>
          <a:p>
            <a:endParaRPr lang="en-US" baseline="0" dirty="0"/>
          </a:p>
          <a:p>
            <a:r>
              <a:rPr lang="en-US" baseline="0" dirty="0"/>
              <a:t>The script I am going to use here is </a:t>
            </a:r>
            <a:r>
              <a:rPr lang="en-US" baseline="0" dirty="0" err="1"/>
              <a:t>powershell</a:t>
            </a:r>
            <a:r>
              <a:rPr lang="en-US" baseline="0" dirty="0"/>
              <a:t> based.</a:t>
            </a:r>
          </a:p>
          <a:p>
            <a:r>
              <a:rPr lang="en-US" baseline="0" dirty="0"/>
              <a:t>One of the things I did for these couple of scripts was configure them to reference a source file that contains the instance names and ports.</a:t>
            </a:r>
          </a:p>
          <a:p>
            <a:r>
              <a:rPr lang="en-US" baseline="0" dirty="0"/>
              <a:t>I am running things as a user with access to read from the AD users and groups. If you can’t do this, these scripts won’t work very well for you.</a:t>
            </a:r>
          </a:p>
          <a:p>
            <a:r>
              <a:rPr lang="en-US" baseline="0" dirty="0"/>
              <a:t>The first script goes out and tells you all the users on each of your </a:t>
            </a:r>
            <a:r>
              <a:rPr lang="en-US" baseline="0" dirty="0" err="1"/>
              <a:t>sql</a:t>
            </a:r>
            <a:r>
              <a:rPr lang="en-US" baseline="0" dirty="0"/>
              <a:t> servers that are sysadmins.</a:t>
            </a:r>
          </a:p>
          <a:p>
            <a:r>
              <a:rPr lang="en-US" baseline="0" dirty="0"/>
              <a:t>This scripts also uses the read access to AD to recursively pull the user names of its members so you know exactly who has sysadmin rights, and how they have it.</a:t>
            </a:r>
          </a:p>
          <a:p>
            <a:r>
              <a:rPr lang="en-US" baseline="0" dirty="0"/>
              <a:t>There is not much more frustrating than removing a user from the sysadmin role to only learn they can still do sysadmin things because there is some group they are in granting that permission.</a:t>
            </a:r>
          </a:p>
          <a:p>
            <a:endParaRPr lang="en-US" baseline="0" dirty="0"/>
          </a:p>
          <a:p>
            <a:r>
              <a:rPr lang="en-US" baseline="0" dirty="0"/>
              <a:t>The second scripts goes a little deeper and for each user or group in the SQL Security configuration, tell you exactly what they have access to.</a:t>
            </a:r>
          </a:p>
          <a:p>
            <a:r>
              <a:rPr lang="en-US" baseline="0" dirty="0"/>
              <a:t>This includes if they are sysadmin, explicit grants, and for the groups it will list all members as well as any explicit permissions that group has within the database being checked.</a:t>
            </a:r>
          </a:p>
          <a:p>
            <a:r>
              <a:rPr lang="en-US" baseline="0" dirty="0"/>
              <a:t>This does generate a LOT of information, but when it comes to security the more you know they better you can prepare.</a:t>
            </a:r>
          </a:p>
          <a:p>
            <a:r>
              <a:rPr lang="en-US" baseline="0" dirty="0"/>
              <a:t>Lets take a look at it in action against my pitiful little lab.</a:t>
            </a:r>
          </a:p>
          <a:p>
            <a:endParaRPr lang="en-US" baseline="0" dirty="0"/>
          </a:p>
          <a:p>
            <a:r>
              <a:rPr lang="en-US" baseline="0" dirty="0"/>
              <a:t>Hint – You can export or redirect the output of the scripts to reference later, but I like to copy and paste since it keeps the formatting from the window.</a:t>
            </a:r>
          </a:p>
          <a:p>
            <a:r>
              <a:rPr lang="en-US" baseline="0" dirty="0"/>
              <a:t>Feel free to change this and other scripts however you like so long as you share your changes!</a:t>
            </a:r>
          </a:p>
          <a:p>
            <a:endParaRPr lang="en-US" dirty="0"/>
          </a:p>
        </p:txBody>
      </p:sp>
      <p:sp>
        <p:nvSpPr>
          <p:cNvPr id="4" name="Slide Number Placeholder 3"/>
          <p:cNvSpPr>
            <a:spLocks noGrp="1"/>
          </p:cNvSpPr>
          <p:nvPr>
            <p:ph type="sldNum" sz="quarter" idx="10"/>
          </p:nvPr>
        </p:nvSpPr>
        <p:spPr/>
        <p:txBody>
          <a:bodyPr/>
          <a:lstStyle/>
          <a:p>
            <a:fld id="{8589DCAA-E612-4BC0-AA75-84621265B05F}" type="slidenum">
              <a:rPr lang="en-CA" smtClean="0"/>
              <a:t>18</a:t>
            </a:fld>
            <a:endParaRPr lang="en-CA"/>
          </a:p>
        </p:txBody>
      </p:sp>
    </p:spTree>
    <p:extLst>
      <p:ext uri="{BB962C8B-B14F-4D97-AF65-F5344CB8AC3E}">
        <p14:creationId xmlns:p14="http://schemas.microsoft.com/office/powerpoint/2010/main" val="1460175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64464C-812D-4934-8276-26845891969B}" type="datetimeFigureOut">
              <a:rPr lang="en-US" smtClean="0"/>
              <a:t>3/24/2018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1025384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64464C-812D-4934-8276-26845891969B}" type="datetimeFigureOut">
              <a:rPr lang="en-US" smtClean="0"/>
              <a:t>3/24/2018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3323730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64464C-812D-4934-8276-26845891969B}" type="datetimeFigureOut">
              <a:rPr lang="en-US" smtClean="0"/>
              <a:t>3/24/2018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3643240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 Image">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27990" y="413678"/>
            <a:ext cx="6639293" cy="664889"/>
          </a:xfrm>
          <a:prstGeom prst="rect">
            <a:avLst/>
          </a:prstGeom>
        </p:spPr>
        <p:txBody>
          <a:bodyPr vert="horz" lIns="91440" tIns="45720" rIns="91440" bIns="45720" rtlCol="0" anchor="b">
            <a:normAutofit/>
          </a:bodyPr>
          <a:lstStyle>
            <a:lvl1pPr>
              <a:defRPr>
                <a:latin typeface="+mj-lt"/>
              </a:defRPr>
            </a:lvl1pPr>
          </a:lstStyle>
          <a:p>
            <a:r>
              <a:rPr lang="en-US"/>
              <a:t>Click to edit Master title style</a:t>
            </a:r>
            <a:endParaRPr lang="en-CA" dirty="0"/>
          </a:p>
        </p:txBody>
      </p:sp>
      <p:sp>
        <p:nvSpPr>
          <p:cNvPr id="10" name="Text Placeholder 30"/>
          <p:cNvSpPr>
            <a:spLocks noGrp="1"/>
          </p:cNvSpPr>
          <p:nvPr>
            <p:ph type="body" sz="quarter" idx="10" hasCustomPrompt="1"/>
          </p:nvPr>
        </p:nvSpPr>
        <p:spPr>
          <a:xfrm>
            <a:off x="544175" y="1947849"/>
            <a:ext cx="6623108" cy="390525"/>
          </a:xfrm>
        </p:spPr>
        <p:txBody>
          <a:bodyPr anchor="b">
            <a:normAutofit/>
          </a:bodyPr>
          <a:lstStyle>
            <a:lvl1pPr marL="0" indent="0" algn="l" defTabSz="914400" rtl="0" eaLnBrk="1" latinLnBrk="0" hangingPunct="1">
              <a:buNone/>
              <a:defRPr lang="en-US" sz="2000" kern="1200" dirty="0" smtClean="0">
                <a:solidFill>
                  <a:schemeClr val="bg1"/>
                </a:solidFill>
                <a:latin typeface="+mn-lt"/>
                <a:ea typeface="Gotham Book" charset="0"/>
                <a:cs typeface="Gotham Book" charset="0"/>
              </a:defRPr>
            </a:lvl1pPr>
          </a:lstStyle>
          <a:p>
            <a:pPr lvl="0"/>
            <a:r>
              <a:rPr lang="en-US" dirty="0"/>
              <a:t>HEADING ONE</a:t>
            </a:r>
          </a:p>
        </p:txBody>
      </p:sp>
      <p:sp>
        <p:nvSpPr>
          <p:cNvPr id="11" name="Text Placeholder 32"/>
          <p:cNvSpPr>
            <a:spLocks noGrp="1"/>
          </p:cNvSpPr>
          <p:nvPr>
            <p:ph type="body" sz="quarter" idx="11"/>
          </p:nvPr>
        </p:nvSpPr>
        <p:spPr>
          <a:xfrm>
            <a:off x="544175" y="2354755"/>
            <a:ext cx="6623108" cy="720219"/>
          </a:xfrm>
        </p:spPr>
        <p:txBody>
          <a:bodyPr>
            <a:normAutofit/>
          </a:bodyPr>
          <a:lstStyle>
            <a:lvl1pPr marL="0" indent="0" algn="l" defTabSz="914400" rtl="0" eaLnBrk="1" latinLnBrk="0" hangingPunct="1">
              <a:buNone/>
              <a:defRPr lang="en-US" sz="1400" kern="1200" dirty="0" smtClean="0">
                <a:solidFill>
                  <a:schemeClr val="bg2">
                    <a:lumMod val="50000"/>
                  </a:schemeClr>
                </a:solidFill>
                <a:latin typeface="+mn-lt"/>
                <a:ea typeface="Gotham Light" charset="0"/>
                <a:cs typeface="Gotham Light" charset="0"/>
              </a:defRPr>
            </a:lvl1pPr>
          </a:lstStyle>
          <a:p>
            <a:pPr lvl="0"/>
            <a:r>
              <a:rPr lang="en-US"/>
              <a:t>Click to edit Master text styles</a:t>
            </a:r>
          </a:p>
        </p:txBody>
      </p:sp>
      <p:sp>
        <p:nvSpPr>
          <p:cNvPr id="12" name="Text Placeholder 30"/>
          <p:cNvSpPr>
            <a:spLocks noGrp="1"/>
          </p:cNvSpPr>
          <p:nvPr>
            <p:ph type="body" sz="quarter" idx="12" hasCustomPrompt="1"/>
          </p:nvPr>
        </p:nvSpPr>
        <p:spPr>
          <a:xfrm>
            <a:off x="544175" y="3313147"/>
            <a:ext cx="6623108" cy="390525"/>
          </a:xfrm>
        </p:spPr>
        <p:txBody>
          <a:bodyPr anchor="b">
            <a:normAutofit/>
          </a:bodyPr>
          <a:lstStyle>
            <a:lvl1pPr marL="0" indent="0" algn="l" defTabSz="914400" rtl="0" eaLnBrk="1" latinLnBrk="0" hangingPunct="1">
              <a:buNone/>
              <a:defRPr lang="en-US" sz="2000" b="0" i="0" kern="1200" dirty="0">
                <a:solidFill>
                  <a:schemeClr val="bg1"/>
                </a:solidFill>
                <a:latin typeface="+mn-lt"/>
                <a:ea typeface="Gotham Book" charset="0"/>
                <a:cs typeface="Gotham Book"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HEADING TWO</a:t>
            </a:r>
          </a:p>
        </p:txBody>
      </p:sp>
      <p:sp>
        <p:nvSpPr>
          <p:cNvPr id="13" name="Text Placeholder 32"/>
          <p:cNvSpPr>
            <a:spLocks noGrp="1"/>
          </p:cNvSpPr>
          <p:nvPr>
            <p:ph type="body" sz="quarter" idx="13"/>
          </p:nvPr>
        </p:nvSpPr>
        <p:spPr>
          <a:xfrm>
            <a:off x="544175" y="3720053"/>
            <a:ext cx="6623108" cy="720219"/>
          </a:xfrm>
        </p:spPr>
        <p:txBody>
          <a:bodyPr>
            <a:normAutofit/>
          </a:bodyPr>
          <a:lstStyle>
            <a:lvl1pPr marL="0" indent="0" algn="l" defTabSz="914400" rtl="0" eaLnBrk="1" latinLnBrk="0" hangingPunct="1">
              <a:buNone/>
              <a:defRPr lang="en-US" sz="1400" kern="1200" dirty="0" smtClean="0">
                <a:solidFill>
                  <a:schemeClr val="bg2">
                    <a:lumMod val="50000"/>
                  </a:schemeClr>
                </a:solidFill>
                <a:latin typeface="+mn-lt"/>
                <a:ea typeface="Gotham Light" charset="0"/>
                <a:cs typeface="Gotham Light" charset="0"/>
              </a:defRPr>
            </a:lvl1pPr>
          </a:lstStyle>
          <a:p>
            <a:pPr lvl="0"/>
            <a:r>
              <a:rPr lang="en-US"/>
              <a:t>Click to edit Master text styles</a:t>
            </a:r>
          </a:p>
        </p:txBody>
      </p:sp>
      <p:sp>
        <p:nvSpPr>
          <p:cNvPr id="14" name="Text Placeholder 30"/>
          <p:cNvSpPr>
            <a:spLocks noGrp="1"/>
          </p:cNvSpPr>
          <p:nvPr>
            <p:ph type="body" sz="quarter" idx="14" hasCustomPrompt="1"/>
          </p:nvPr>
        </p:nvSpPr>
        <p:spPr>
          <a:xfrm>
            <a:off x="544175" y="4687748"/>
            <a:ext cx="6623108" cy="390525"/>
          </a:xfrm>
        </p:spPr>
        <p:txBody>
          <a:bodyPr anchor="b">
            <a:normAutofit/>
          </a:bodyPr>
          <a:lstStyle>
            <a:lvl1pPr marL="0" indent="0" algn="l" defTabSz="914400" rtl="0" eaLnBrk="1" latinLnBrk="0" hangingPunct="1">
              <a:buNone/>
              <a:defRPr lang="en-US" sz="2000" b="0" i="0" kern="1200" dirty="0">
                <a:solidFill>
                  <a:schemeClr val="bg1"/>
                </a:solidFill>
                <a:latin typeface="+mn-lt"/>
                <a:ea typeface="Gotham Book" charset="0"/>
                <a:cs typeface="Gotham Book" charset="0"/>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dirty="0"/>
              <a:t>HEADING THREE</a:t>
            </a:r>
          </a:p>
        </p:txBody>
      </p:sp>
      <p:sp>
        <p:nvSpPr>
          <p:cNvPr id="15" name="Text Placeholder 32"/>
          <p:cNvSpPr>
            <a:spLocks noGrp="1"/>
          </p:cNvSpPr>
          <p:nvPr>
            <p:ph type="body" sz="quarter" idx="15"/>
          </p:nvPr>
        </p:nvSpPr>
        <p:spPr>
          <a:xfrm>
            <a:off x="544175" y="5094654"/>
            <a:ext cx="6623108" cy="720219"/>
          </a:xfrm>
        </p:spPr>
        <p:txBody>
          <a:bodyPr>
            <a:normAutofit/>
          </a:bodyPr>
          <a:lstStyle>
            <a:lvl1pPr marL="0" indent="0" algn="l" defTabSz="914400" rtl="0" eaLnBrk="1" latinLnBrk="0" hangingPunct="1">
              <a:buNone/>
              <a:defRPr lang="en-US" sz="1400" kern="1200" dirty="0" smtClean="0">
                <a:solidFill>
                  <a:schemeClr val="bg2">
                    <a:lumMod val="50000"/>
                  </a:schemeClr>
                </a:solidFill>
                <a:latin typeface="+mn-lt"/>
                <a:ea typeface="Gotham Light" charset="0"/>
                <a:cs typeface="Gotham Light" charset="0"/>
              </a:defRPr>
            </a:lvl1pPr>
          </a:lstStyle>
          <a:p>
            <a:pPr lvl="0"/>
            <a:r>
              <a:rPr lang="en-US"/>
              <a:t>Click to edit Master text styles</a:t>
            </a:r>
          </a:p>
        </p:txBody>
      </p:sp>
      <p:sp>
        <p:nvSpPr>
          <p:cNvPr id="16" name="Picture Placeholder 5"/>
          <p:cNvSpPr>
            <a:spLocks noGrp="1"/>
          </p:cNvSpPr>
          <p:nvPr>
            <p:ph type="pic" sz="quarter" idx="16"/>
          </p:nvPr>
        </p:nvSpPr>
        <p:spPr>
          <a:xfrm>
            <a:off x="8323761" y="0"/>
            <a:ext cx="3868240" cy="6858000"/>
          </a:xfrm>
          <a:prstGeom prst="rect">
            <a:avLst/>
          </a:prstGeom>
          <a:solidFill>
            <a:schemeClr val="bg2">
              <a:lumMod val="95000"/>
            </a:schemeClr>
          </a:solidFill>
        </p:spPr>
        <p:txBody>
          <a:bodyPr>
            <a:normAutofit/>
          </a:bodyPr>
          <a:lstStyle>
            <a:lvl1pPr>
              <a:defRPr sz="1401">
                <a:latin typeface="+mn-lt"/>
              </a:defRPr>
            </a:lvl1pPr>
          </a:lstStyle>
          <a:p>
            <a:r>
              <a:rPr lang="en-US"/>
              <a:t>Drag picture to placeholder or click icon to add</a:t>
            </a:r>
          </a:p>
        </p:txBody>
      </p:sp>
    </p:spTree>
    <p:extLst>
      <p:ext uri="{BB962C8B-B14F-4D97-AF65-F5344CB8AC3E}">
        <p14:creationId xmlns:p14="http://schemas.microsoft.com/office/powerpoint/2010/main" val="145890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dissolv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dissolve">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dissolve">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dissolve">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dissolve">
                                      <p:cBhvr>
                                        <p:cTn id="3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9"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dissolve">
                      <p:cBhvr>
                        <p:cTn dur="500"/>
                        <p:tgtEl>
                          <p:spTgt spid="10"/>
                        </p:tgtEl>
                      </p:cBhvr>
                    </p:animEffect>
                  </p:childTnLst>
                </p:cTn>
              </p:par>
            </p:tnLst>
          </p:tmpl>
        </p:tmplLst>
      </p:bldP>
      <p:bldP spid="11" grpId="0" build="p">
        <p:tmplLst>
          <p:tmpl lvl="1">
            <p:tnLst>
              <p:par>
                <p:cTn presetID="9"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dissolve">
                      <p:cBhvr>
                        <p:cTn dur="500"/>
                        <p:tgtEl>
                          <p:spTgt spid="11"/>
                        </p:tgtEl>
                      </p:cBhvr>
                    </p:animEffect>
                  </p:childTnLst>
                </p:cTn>
              </p:par>
            </p:tnLst>
          </p:tmpl>
        </p:tmplLst>
      </p:bldP>
      <p:bldP spid="12" grpId="0" build="p">
        <p:tmplLst>
          <p:tmpl lvl="1">
            <p:tnLst>
              <p:par>
                <p:cTn presetID="9"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dissolve">
                      <p:cBhvr>
                        <p:cTn dur="500"/>
                        <p:tgtEl>
                          <p:spTgt spid="12"/>
                        </p:tgtEl>
                      </p:cBhvr>
                    </p:animEffect>
                  </p:childTnLst>
                </p:cTn>
              </p:par>
            </p:tnLst>
          </p:tmpl>
        </p:tmplLst>
      </p:bldP>
      <p:bldP spid="13" grpId="0" build="p">
        <p:tmplLst>
          <p:tmpl lvl="1">
            <p:tnLst>
              <p:par>
                <p:cTn presetID="9"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dissolve">
                      <p:cBhvr>
                        <p:cTn dur="500"/>
                        <p:tgtEl>
                          <p:spTgt spid="13"/>
                        </p:tgtEl>
                      </p:cBhvr>
                    </p:animEffect>
                  </p:childTnLst>
                </p:cTn>
              </p:par>
            </p:tnLst>
          </p:tmpl>
        </p:tmplLst>
      </p:bldP>
      <p:bldP spid="14" grpId="0" build="p">
        <p:tmplLst>
          <p:tmpl lvl="1">
            <p:tnLst>
              <p:par>
                <p:cTn presetID="9"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dissolve">
                      <p:cBhvr>
                        <p:cTn dur="500"/>
                        <p:tgtEl>
                          <p:spTgt spid="14"/>
                        </p:tgtEl>
                      </p:cBhvr>
                    </p:animEffect>
                  </p:childTnLst>
                </p:cTn>
              </p:par>
            </p:tnLst>
          </p:tmpl>
        </p:tmplLst>
      </p:bldP>
      <p:bldP spid="15" grpId="0" build="p">
        <p:tmplLst>
          <p:tmpl lvl="1">
            <p:tnLst>
              <p:par>
                <p:cTn presetID="9"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dissolve">
                      <p:cBhvr>
                        <p:cTn dur="500"/>
                        <p:tgtEl>
                          <p:spTgt spid="1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364464C-812D-4934-8276-26845891969B}" type="datetimeFigureOut">
              <a:rPr lang="en-US" smtClean="0"/>
              <a:t>3/24/2018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207260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2">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3">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4">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5">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b="1">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6364464C-812D-4934-8276-26845891969B}" type="datetimeFigureOut">
              <a:rPr lang="en-US" smtClean="0"/>
              <a:t>3/24/2018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1403619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64464C-812D-4934-8276-26845891969B}" type="datetimeFigureOut">
              <a:rPr lang="en-US" smtClean="0"/>
              <a:t>3/24/2018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4110391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64464C-812D-4934-8276-26845891969B}" type="datetimeFigureOut">
              <a:rPr lang="en-US" smtClean="0"/>
              <a:t>3/24/2018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157660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64464C-812D-4934-8276-26845891969B}" type="datetimeFigureOut">
              <a:rPr lang="en-US" smtClean="0"/>
              <a:t>3/24/2018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40090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64464C-812D-4934-8276-26845891969B}" type="datetimeFigureOut">
              <a:rPr lang="en-US" smtClean="0"/>
              <a:t>3/24/2018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1202694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64464C-812D-4934-8276-26845891969B}" type="datetimeFigureOut">
              <a:rPr lang="en-US" smtClean="0"/>
              <a:t>3/24/2018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3538568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64464C-812D-4934-8276-26845891969B}" type="datetimeFigureOut">
              <a:rPr lang="en-US" smtClean="0"/>
              <a:t>3/24/2018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8DA58A-EFF9-406C-ACC9-7C9B35E67BD4}" type="slidenum">
              <a:rPr lang="en-US" smtClean="0"/>
              <a:t>‹#›</a:t>
            </a:fld>
            <a:endParaRPr lang="en-US"/>
          </a:p>
        </p:txBody>
      </p:sp>
    </p:spTree>
    <p:extLst>
      <p:ext uri="{BB962C8B-B14F-4D97-AF65-F5344CB8AC3E}">
        <p14:creationId xmlns:p14="http://schemas.microsoft.com/office/powerpoint/2010/main" val="4158448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2B8A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64464C-812D-4934-8276-26845891969B}" type="datetimeFigureOut">
              <a:rPr lang="en-US" smtClean="0"/>
              <a:t>3/24/2018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8DA58A-EFF9-406C-ACC9-7C9B35E67BD4}" type="slidenum">
              <a:rPr lang="en-US" smtClean="0"/>
              <a:t>‹#›</a:t>
            </a:fld>
            <a:endParaRPr lang="en-US"/>
          </a:p>
        </p:txBody>
      </p:sp>
    </p:spTree>
    <p:extLst>
      <p:ext uri="{BB962C8B-B14F-4D97-AF65-F5344CB8AC3E}">
        <p14:creationId xmlns:p14="http://schemas.microsoft.com/office/powerpoint/2010/main" val="827127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bg1"/>
          </a:solidFill>
          <a:latin typeface="Segoe UI Light" panose="020B0502040204020203" pitchFamily="34" charset="0"/>
          <a:ea typeface="+mj-ea"/>
          <a:cs typeface="Segoe UI Light"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Segoe UI Semilight" panose="020B0402040204020203" pitchFamily="34" charset="0"/>
          <a:ea typeface="+mn-ea"/>
          <a:cs typeface="Segoe UI Semilight" panose="020B04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Segoe UI Semilight" panose="020B0402040204020203" pitchFamily="34" charset="0"/>
          <a:ea typeface="+mn-ea"/>
          <a:cs typeface="Segoe UI Semilight" panose="020B04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Segoe UI Semilight" panose="020B0402040204020203" pitchFamily="34" charset="0"/>
          <a:ea typeface="+mn-ea"/>
          <a:cs typeface="Segoe UI Semilight" panose="020B04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Semilight" panose="020B0402040204020203" pitchFamily="34" charset="0"/>
          <a:ea typeface="+mn-ea"/>
          <a:cs typeface="Segoe UI Semilight" panose="020B04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Semilight" panose="020B0402040204020203" pitchFamily="34" charset="0"/>
          <a:ea typeface="+mn-ea"/>
          <a:cs typeface="Segoe UI Semilight" panose="020B04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98915" y="883419"/>
            <a:ext cx="9641633" cy="746885"/>
          </a:xfrm>
        </p:spPr>
        <p:txBody>
          <a:bodyPr>
            <a:noAutofit/>
          </a:bodyPr>
          <a:lstStyle/>
          <a:p>
            <a:pPr algn="r"/>
            <a:r>
              <a:rPr lang="en-US" sz="4800" dirty="0"/>
              <a:t>Using Modular Scripts to Perform SQL Compliance Audits in </a:t>
            </a:r>
            <a:r>
              <a:rPr lang="en-US" sz="4800" dirty="0" smtClean="0"/>
              <a:t>Seconds</a:t>
            </a:r>
            <a:endParaRPr lang="en-US" sz="4500" b="1" dirty="0">
              <a:latin typeface="Segoe UI Light" panose="020B0502040204020203" pitchFamily="34" charset="0"/>
              <a:cs typeface="Segoe UI Light" panose="020B0502040204020203" pitchFamily="34" charset="0"/>
            </a:endParaRPr>
          </a:p>
        </p:txBody>
      </p:sp>
      <p:sp>
        <p:nvSpPr>
          <p:cNvPr id="3" name="Subtitle 2"/>
          <p:cNvSpPr>
            <a:spLocks noGrp="1"/>
          </p:cNvSpPr>
          <p:nvPr>
            <p:ph type="subTitle" idx="1"/>
          </p:nvPr>
        </p:nvSpPr>
        <p:spPr>
          <a:xfrm>
            <a:off x="7744242" y="1630304"/>
            <a:ext cx="4096306" cy="512762"/>
          </a:xfrm>
        </p:spPr>
        <p:txBody>
          <a:bodyPr/>
          <a:lstStyle/>
          <a:p>
            <a:pPr algn="l"/>
            <a:r>
              <a:rPr lang="en-US" dirty="0">
                <a:solidFill>
                  <a:schemeClr val="bg1"/>
                </a:solidFill>
              </a:rPr>
              <a:t>Chris Bell, Data Platform MVP</a:t>
            </a:r>
          </a:p>
        </p:txBody>
      </p:sp>
      <p:sp>
        <p:nvSpPr>
          <p:cNvPr id="4" name="Rectangle 3"/>
          <p:cNvSpPr/>
          <p:nvPr/>
        </p:nvSpPr>
        <p:spPr>
          <a:xfrm>
            <a:off x="4295003" y="6025747"/>
            <a:ext cx="7545545" cy="523220"/>
          </a:xfrm>
          <a:prstGeom prst="rect">
            <a:avLst/>
          </a:prstGeom>
        </p:spPr>
        <p:txBody>
          <a:bodyPr wrap="square">
            <a:spAutoFit/>
          </a:bodyPr>
          <a:lstStyle/>
          <a:p>
            <a:r>
              <a:rPr lang="en-US" sz="2800" b="1" dirty="0" smtClean="0">
                <a:solidFill>
                  <a:schemeClr val="bg1"/>
                </a:solidFill>
              </a:rPr>
              <a:t>Formerly: 5 </a:t>
            </a:r>
            <a:r>
              <a:rPr lang="en-US" sz="2800" b="1" dirty="0">
                <a:solidFill>
                  <a:schemeClr val="bg1"/>
                </a:solidFill>
              </a:rPr>
              <a:t>Minute No-Sweat SQL Security Audits</a:t>
            </a:r>
            <a:endParaRPr lang="en-US" sz="2800" dirty="0">
              <a:solidFill>
                <a:schemeClr val="bg1"/>
              </a:solidFill>
            </a:endParaRPr>
          </a:p>
        </p:txBody>
      </p:sp>
    </p:spTree>
    <p:extLst>
      <p:ext uri="{BB962C8B-B14F-4D97-AF65-F5344CB8AC3E}">
        <p14:creationId xmlns:p14="http://schemas.microsoft.com/office/powerpoint/2010/main" val="2912432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004 - Public Access</a:t>
            </a:r>
          </a:p>
        </p:txBody>
      </p:sp>
      <p:sp>
        <p:nvSpPr>
          <p:cNvPr id="3" name="Text Placeholder 2"/>
          <p:cNvSpPr>
            <a:spLocks noGrp="1"/>
          </p:cNvSpPr>
          <p:nvPr>
            <p:ph idx="1"/>
          </p:nvPr>
        </p:nvSpPr>
        <p:spPr/>
        <p:txBody>
          <a:bodyPr/>
          <a:lstStyle/>
          <a:p>
            <a:r>
              <a:rPr lang="en-US" dirty="0"/>
              <a:t>Knowledge is Important</a:t>
            </a:r>
          </a:p>
          <a:p>
            <a:pPr lvl="1"/>
            <a:r>
              <a:rPr lang="en-US" dirty="0"/>
              <a:t>Public has more access than you may realize</a:t>
            </a:r>
          </a:p>
          <a:p>
            <a:pPr lvl="1"/>
            <a:endParaRPr lang="en-US" dirty="0"/>
          </a:p>
          <a:p>
            <a:r>
              <a:rPr lang="en-US" dirty="0"/>
              <a:t>More details</a:t>
            </a:r>
          </a:p>
          <a:p>
            <a:pPr lvl="1"/>
            <a:r>
              <a:rPr lang="en-US" dirty="0"/>
              <a:t>Returns more than you may need</a:t>
            </a:r>
          </a:p>
          <a:p>
            <a:pPr lvl="1"/>
            <a:r>
              <a:rPr lang="en-US" dirty="0"/>
              <a:t>Knowledge leads to a better strategy</a:t>
            </a:r>
          </a:p>
        </p:txBody>
      </p:sp>
    </p:spTree>
    <p:extLst>
      <p:ext uri="{BB962C8B-B14F-4D97-AF65-F5344CB8AC3E}">
        <p14:creationId xmlns:p14="http://schemas.microsoft.com/office/powerpoint/2010/main" val="2135677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005 - Dynamic SQL</a:t>
            </a:r>
          </a:p>
        </p:txBody>
      </p:sp>
      <p:sp>
        <p:nvSpPr>
          <p:cNvPr id="3" name="Text Placeholder 2"/>
          <p:cNvSpPr>
            <a:spLocks noGrp="1"/>
          </p:cNvSpPr>
          <p:nvPr>
            <p:ph idx="1"/>
          </p:nvPr>
        </p:nvSpPr>
        <p:spPr/>
        <p:txBody>
          <a:bodyPr>
            <a:normAutofit lnSpcReduction="10000"/>
          </a:bodyPr>
          <a:lstStyle/>
          <a:p>
            <a:r>
              <a:rPr lang="en-US" dirty="0"/>
              <a:t>We Know the Risks</a:t>
            </a:r>
          </a:p>
          <a:p>
            <a:pPr lvl="1"/>
            <a:r>
              <a:rPr lang="en-US" dirty="0"/>
              <a:t>SQL injection</a:t>
            </a:r>
          </a:p>
          <a:p>
            <a:pPr lvl="1"/>
            <a:r>
              <a:rPr lang="en-US" dirty="0"/>
              <a:t>Poor performance</a:t>
            </a:r>
          </a:p>
          <a:p>
            <a:pPr lvl="1"/>
            <a:endParaRPr lang="en-US" dirty="0"/>
          </a:p>
          <a:p>
            <a:r>
              <a:rPr lang="en-US" dirty="0"/>
              <a:t>How to find</a:t>
            </a:r>
          </a:p>
          <a:p>
            <a:pPr lvl="1"/>
            <a:r>
              <a:rPr lang="en-US" dirty="0"/>
              <a:t>Tricky</a:t>
            </a:r>
          </a:p>
          <a:p>
            <a:pPr lvl="1"/>
            <a:r>
              <a:rPr lang="en-US" dirty="0"/>
              <a:t>Look for keywords</a:t>
            </a:r>
          </a:p>
          <a:p>
            <a:pPr lvl="1"/>
            <a:r>
              <a:rPr lang="en-US" dirty="0"/>
              <a:t>EXEC or EXECUTE without AS</a:t>
            </a:r>
          </a:p>
          <a:p>
            <a:pPr lvl="1"/>
            <a:endParaRPr lang="en-US" dirty="0"/>
          </a:p>
          <a:p>
            <a:r>
              <a:rPr lang="en-US" dirty="0"/>
              <a:t>System code</a:t>
            </a:r>
          </a:p>
          <a:p>
            <a:pPr lvl="1"/>
            <a:r>
              <a:rPr lang="en-US" dirty="0"/>
              <a:t>Knowledge is key (still)</a:t>
            </a:r>
          </a:p>
        </p:txBody>
      </p:sp>
    </p:spTree>
    <p:extLst>
      <p:ext uri="{BB962C8B-B14F-4D97-AF65-F5344CB8AC3E}">
        <p14:creationId xmlns:p14="http://schemas.microsoft.com/office/powerpoint/2010/main" val="3478598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006 - Encrypted Procedures &amp; Views</a:t>
            </a:r>
          </a:p>
        </p:txBody>
      </p:sp>
      <p:sp>
        <p:nvSpPr>
          <p:cNvPr id="3" name="Text Placeholder 2"/>
          <p:cNvSpPr>
            <a:spLocks noGrp="1"/>
          </p:cNvSpPr>
          <p:nvPr>
            <p:ph idx="1"/>
          </p:nvPr>
        </p:nvSpPr>
        <p:spPr/>
        <p:txBody>
          <a:bodyPr/>
          <a:lstStyle/>
          <a:p>
            <a:r>
              <a:rPr lang="en-US" dirty="0"/>
              <a:t>Obscure Code</a:t>
            </a:r>
          </a:p>
          <a:p>
            <a:pPr lvl="1"/>
            <a:r>
              <a:rPr lang="en-US" dirty="0"/>
              <a:t>Hide ‘private’ code from clients and users</a:t>
            </a:r>
          </a:p>
          <a:p>
            <a:pPr lvl="1"/>
            <a:r>
              <a:rPr lang="en-US" dirty="0"/>
              <a:t>Hide ‘not good’ code from clients and users</a:t>
            </a:r>
          </a:p>
          <a:p>
            <a:pPr lvl="1"/>
            <a:endParaRPr lang="en-US" dirty="0"/>
          </a:p>
          <a:p>
            <a:r>
              <a:rPr lang="en-US" dirty="0"/>
              <a:t>Easily broken</a:t>
            </a:r>
          </a:p>
          <a:p>
            <a:pPr lvl="1"/>
            <a:r>
              <a:rPr lang="en-US" dirty="0"/>
              <a:t>Instruction online</a:t>
            </a:r>
          </a:p>
        </p:txBody>
      </p:sp>
    </p:spTree>
    <p:extLst>
      <p:ext uri="{BB962C8B-B14F-4D97-AF65-F5344CB8AC3E}">
        <p14:creationId xmlns:p14="http://schemas.microsoft.com/office/powerpoint/2010/main" val="1852596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007 - Service Accounts</a:t>
            </a:r>
          </a:p>
        </p:txBody>
      </p:sp>
      <p:sp>
        <p:nvSpPr>
          <p:cNvPr id="3" name="Text Placeholder 2"/>
          <p:cNvSpPr>
            <a:spLocks noGrp="1"/>
          </p:cNvSpPr>
          <p:nvPr>
            <p:ph idx="1"/>
          </p:nvPr>
        </p:nvSpPr>
        <p:spPr/>
        <p:txBody>
          <a:bodyPr>
            <a:normAutofit lnSpcReduction="10000"/>
          </a:bodyPr>
          <a:lstStyle/>
          <a:p>
            <a:r>
              <a:rPr lang="en-US" dirty="0"/>
              <a:t>One per Environment</a:t>
            </a:r>
          </a:p>
          <a:p>
            <a:pPr lvl="1"/>
            <a:r>
              <a:rPr lang="en-US" dirty="0"/>
              <a:t>Easier to maintain</a:t>
            </a:r>
          </a:p>
          <a:p>
            <a:pPr lvl="1"/>
            <a:r>
              <a:rPr lang="en-US" dirty="0"/>
              <a:t>Higher risk </a:t>
            </a:r>
          </a:p>
          <a:p>
            <a:pPr lvl="1"/>
            <a:endParaRPr lang="en-US" dirty="0"/>
          </a:p>
          <a:p>
            <a:r>
              <a:rPr lang="en-US" dirty="0"/>
              <a:t>One per server</a:t>
            </a:r>
          </a:p>
          <a:p>
            <a:pPr lvl="1"/>
            <a:r>
              <a:rPr lang="en-US" dirty="0"/>
              <a:t>More work to maintain</a:t>
            </a:r>
          </a:p>
          <a:p>
            <a:pPr lvl="1"/>
            <a:r>
              <a:rPr lang="en-US" dirty="0"/>
              <a:t>Medium risk</a:t>
            </a:r>
          </a:p>
          <a:p>
            <a:pPr lvl="1"/>
            <a:endParaRPr lang="en-US" dirty="0"/>
          </a:p>
          <a:p>
            <a:r>
              <a:rPr lang="en-US" dirty="0"/>
              <a:t>One per service</a:t>
            </a:r>
          </a:p>
          <a:p>
            <a:pPr lvl="1"/>
            <a:r>
              <a:rPr lang="en-US" dirty="0"/>
              <a:t>Even more work</a:t>
            </a:r>
          </a:p>
          <a:p>
            <a:pPr lvl="1"/>
            <a:r>
              <a:rPr lang="en-US" dirty="0"/>
              <a:t>Lowest risk</a:t>
            </a:r>
          </a:p>
        </p:txBody>
      </p:sp>
    </p:spTree>
    <p:extLst>
      <p:ext uri="{BB962C8B-B14F-4D97-AF65-F5344CB8AC3E}">
        <p14:creationId xmlns:p14="http://schemas.microsoft.com/office/powerpoint/2010/main" val="3294682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008 - Startup Procs &amp; Jobs</a:t>
            </a:r>
          </a:p>
        </p:txBody>
      </p:sp>
      <p:sp>
        <p:nvSpPr>
          <p:cNvPr id="3" name="Text Placeholder 2"/>
          <p:cNvSpPr>
            <a:spLocks noGrp="1"/>
          </p:cNvSpPr>
          <p:nvPr>
            <p:ph idx="1"/>
          </p:nvPr>
        </p:nvSpPr>
        <p:spPr/>
        <p:txBody>
          <a:bodyPr/>
          <a:lstStyle/>
          <a:p>
            <a:r>
              <a:rPr lang="en-US" dirty="0"/>
              <a:t>Run Automatically</a:t>
            </a:r>
          </a:p>
          <a:p>
            <a:pPr lvl="1"/>
            <a:r>
              <a:rPr lang="en-US" dirty="0"/>
              <a:t>Are you aware of what happens on startup?</a:t>
            </a:r>
          </a:p>
          <a:p>
            <a:pPr lvl="1"/>
            <a:endParaRPr lang="en-US" dirty="0"/>
          </a:p>
          <a:p>
            <a:r>
              <a:rPr lang="en-US" dirty="0"/>
              <a:t>Check for Malicious code</a:t>
            </a:r>
          </a:p>
          <a:p>
            <a:pPr lvl="1"/>
            <a:r>
              <a:rPr lang="en-US" dirty="0"/>
              <a:t>Starts with no prompt = risk</a:t>
            </a:r>
          </a:p>
          <a:p>
            <a:pPr lvl="1"/>
            <a:r>
              <a:rPr lang="en-US" dirty="0"/>
              <a:t>Know what the code does</a:t>
            </a:r>
          </a:p>
          <a:p>
            <a:pPr lvl="1"/>
            <a:endParaRPr lang="en-US" dirty="0"/>
          </a:p>
          <a:p>
            <a:r>
              <a:rPr lang="en-US" dirty="0"/>
              <a:t>Document</a:t>
            </a:r>
          </a:p>
          <a:p>
            <a:pPr lvl="1"/>
            <a:r>
              <a:rPr lang="en-US" dirty="0"/>
              <a:t>Make sure to document these procedures &amp; jobs</a:t>
            </a:r>
          </a:p>
        </p:txBody>
      </p:sp>
    </p:spTree>
    <p:extLst>
      <p:ext uri="{BB962C8B-B14F-4D97-AF65-F5344CB8AC3E}">
        <p14:creationId xmlns:p14="http://schemas.microsoft.com/office/powerpoint/2010/main" val="1156126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009 – TDE Certificates</a:t>
            </a:r>
          </a:p>
        </p:txBody>
      </p:sp>
      <p:sp>
        <p:nvSpPr>
          <p:cNvPr id="3" name="Text Placeholder 2"/>
          <p:cNvSpPr>
            <a:spLocks noGrp="1"/>
          </p:cNvSpPr>
          <p:nvPr>
            <p:ph idx="1"/>
          </p:nvPr>
        </p:nvSpPr>
        <p:spPr/>
        <p:txBody>
          <a:bodyPr/>
          <a:lstStyle/>
          <a:p>
            <a:r>
              <a:rPr lang="en-US" dirty="0"/>
              <a:t>Check if SQL Certificates are being used</a:t>
            </a:r>
          </a:p>
          <a:p>
            <a:endParaRPr lang="en-US" dirty="0"/>
          </a:p>
          <a:p>
            <a:r>
              <a:rPr lang="en-US" dirty="0"/>
              <a:t>3</a:t>
            </a:r>
            <a:r>
              <a:rPr lang="en-US" baseline="30000" dirty="0"/>
              <a:t>rd</a:t>
            </a:r>
            <a:r>
              <a:rPr lang="en-US" dirty="0"/>
              <a:t> party Certs by Certificate Authority</a:t>
            </a:r>
          </a:p>
          <a:p>
            <a:endParaRPr lang="en-US" dirty="0"/>
          </a:p>
          <a:p>
            <a:r>
              <a:rPr lang="en-US" dirty="0"/>
              <a:t>TDE slows TEMPDB</a:t>
            </a:r>
          </a:p>
          <a:p>
            <a:pPr lvl="1"/>
            <a:r>
              <a:rPr lang="en-US" dirty="0"/>
              <a:t>Performance hit if enabled but not in use</a:t>
            </a:r>
          </a:p>
        </p:txBody>
      </p:sp>
    </p:spTree>
    <p:extLst>
      <p:ext uri="{BB962C8B-B14F-4D97-AF65-F5344CB8AC3E}">
        <p14:creationId xmlns:p14="http://schemas.microsoft.com/office/powerpoint/2010/main" val="423112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010 - Backup History</a:t>
            </a:r>
          </a:p>
        </p:txBody>
      </p:sp>
      <p:sp>
        <p:nvSpPr>
          <p:cNvPr id="3" name="Text Placeholder 2"/>
          <p:cNvSpPr>
            <a:spLocks noGrp="1"/>
          </p:cNvSpPr>
          <p:nvPr>
            <p:ph idx="1"/>
          </p:nvPr>
        </p:nvSpPr>
        <p:spPr/>
        <p:txBody>
          <a:bodyPr>
            <a:normAutofit lnSpcReduction="10000"/>
          </a:bodyPr>
          <a:lstStyle/>
          <a:p>
            <a:r>
              <a:rPr lang="en-US" dirty="0"/>
              <a:t>Are backups happening?</a:t>
            </a:r>
          </a:p>
          <a:p>
            <a:pPr lvl="1"/>
            <a:r>
              <a:rPr lang="en-US" dirty="0" err="1"/>
              <a:t>Babckup</a:t>
            </a:r>
            <a:r>
              <a:rPr lang="en-US" dirty="0"/>
              <a:t> is good</a:t>
            </a:r>
          </a:p>
          <a:p>
            <a:pPr lvl="1"/>
            <a:r>
              <a:rPr lang="en-US" dirty="0"/>
              <a:t>Restore is better</a:t>
            </a:r>
          </a:p>
          <a:p>
            <a:endParaRPr lang="en-US" dirty="0"/>
          </a:p>
          <a:p>
            <a:r>
              <a:rPr lang="en-US" dirty="0"/>
              <a:t>Schedule OK?</a:t>
            </a:r>
          </a:p>
          <a:p>
            <a:pPr lvl="1"/>
            <a:r>
              <a:rPr lang="en-US" dirty="0"/>
              <a:t>Ensure data safety?</a:t>
            </a:r>
          </a:p>
          <a:p>
            <a:pPr lvl="1"/>
            <a:endParaRPr lang="en-US" dirty="0"/>
          </a:p>
          <a:p>
            <a:r>
              <a:rPr lang="en-US" dirty="0"/>
              <a:t>Master DB</a:t>
            </a:r>
          </a:p>
          <a:p>
            <a:pPr lvl="1"/>
            <a:r>
              <a:rPr lang="en-US" dirty="0"/>
              <a:t>Location different from user DB</a:t>
            </a:r>
          </a:p>
          <a:p>
            <a:pPr lvl="1"/>
            <a:r>
              <a:rPr lang="en-US" dirty="0"/>
              <a:t>Contains copies of keys and certificates</a:t>
            </a:r>
          </a:p>
          <a:p>
            <a:pPr lvl="1"/>
            <a:r>
              <a:rPr lang="en-US" dirty="0"/>
              <a:t>Contains Login info</a:t>
            </a:r>
          </a:p>
        </p:txBody>
      </p:sp>
    </p:spTree>
    <p:extLst>
      <p:ext uri="{BB962C8B-B14F-4D97-AF65-F5344CB8AC3E}">
        <p14:creationId xmlns:p14="http://schemas.microsoft.com/office/powerpoint/2010/main" val="3534487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011 - </a:t>
            </a:r>
            <a:r>
              <a:rPr lang="en-US" dirty="0" err="1"/>
              <a:t>SP_WOxCompliant</a:t>
            </a:r>
            <a:endParaRPr lang="en-US" dirty="0"/>
          </a:p>
        </p:txBody>
      </p:sp>
      <p:sp>
        <p:nvSpPr>
          <p:cNvPr id="3" name="Text Placeholder 2"/>
          <p:cNvSpPr>
            <a:spLocks noGrp="1"/>
          </p:cNvSpPr>
          <p:nvPr>
            <p:ph idx="1"/>
          </p:nvPr>
        </p:nvSpPr>
        <p:spPr/>
        <p:txBody>
          <a:bodyPr/>
          <a:lstStyle/>
          <a:p>
            <a:r>
              <a:rPr lang="en-US" dirty="0"/>
              <a:t>DOD STIG Check</a:t>
            </a:r>
          </a:p>
          <a:p>
            <a:pPr lvl="1"/>
            <a:r>
              <a:rPr lang="en-US" dirty="0"/>
              <a:t>Covers a LOT of audit requirements</a:t>
            </a:r>
          </a:p>
          <a:p>
            <a:pPr lvl="1"/>
            <a:endParaRPr lang="en-US" dirty="0"/>
          </a:p>
          <a:p>
            <a:r>
              <a:rPr lang="en-US" dirty="0"/>
              <a:t>Constantly being developed</a:t>
            </a:r>
          </a:p>
          <a:p>
            <a:pPr lvl="1"/>
            <a:r>
              <a:rPr lang="en-US" dirty="0"/>
              <a:t>Over 100 checks performed in seconds</a:t>
            </a:r>
          </a:p>
          <a:p>
            <a:pPr lvl="1"/>
            <a:r>
              <a:rPr lang="en-US" dirty="0"/>
              <a:t>Modular</a:t>
            </a:r>
          </a:p>
          <a:p>
            <a:pPr lvl="1"/>
            <a:r>
              <a:rPr lang="en-US" dirty="0"/>
              <a:t>Produces report with values &amp; requirement definitions</a:t>
            </a:r>
          </a:p>
          <a:p>
            <a:pPr lvl="1"/>
            <a:r>
              <a:rPr lang="en-US" dirty="0"/>
              <a:t>Links included!</a:t>
            </a:r>
          </a:p>
          <a:p>
            <a:pPr marL="0" indent="0">
              <a:buNone/>
            </a:pPr>
            <a:endParaRPr lang="en-US" dirty="0"/>
          </a:p>
        </p:txBody>
      </p:sp>
    </p:spTree>
    <p:extLst>
      <p:ext uri="{BB962C8B-B14F-4D97-AF65-F5344CB8AC3E}">
        <p14:creationId xmlns:p14="http://schemas.microsoft.com/office/powerpoint/2010/main" val="1817503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012 - AD User and Group Permissions</a:t>
            </a:r>
          </a:p>
        </p:txBody>
      </p:sp>
      <p:sp>
        <p:nvSpPr>
          <p:cNvPr id="3" name="Text Placeholder 2"/>
          <p:cNvSpPr>
            <a:spLocks noGrp="1"/>
          </p:cNvSpPr>
          <p:nvPr>
            <p:ph idx="1"/>
          </p:nvPr>
        </p:nvSpPr>
        <p:spPr/>
        <p:txBody>
          <a:bodyPr/>
          <a:lstStyle/>
          <a:p>
            <a:r>
              <a:rPr lang="en-US" dirty="0"/>
              <a:t>Outside of SQL Server</a:t>
            </a:r>
          </a:p>
          <a:p>
            <a:pPr lvl="1"/>
            <a:r>
              <a:rPr lang="en-US" dirty="0"/>
              <a:t>PowerShell</a:t>
            </a:r>
          </a:p>
          <a:p>
            <a:pPr lvl="1"/>
            <a:r>
              <a:rPr lang="en-US" dirty="0"/>
              <a:t>AD read access required</a:t>
            </a:r>
          </a:p>
          <a:p>
            <a:pPr lvl="1"/>
            <a:r>
              <a:rPr lang="en-US" dirty="0"/>
              <a:t>Identify group members as well</a:t>
            </a:r>
          </a:p>
        </p:txBody>
      </p:sp>
    </p:spTree>
    <p:extLst>
      <p:ext uri="{BB962C8B-B14F-4D97-AF65-F5344CB8AC3E}">
        <p14:creationId xmlns:p14="http://schemas.microsoft.com/office/powerpoint/2010/main" val="137673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960660"/>
            <a:ext cx="10515600" cy="1325563"/>
          </a:xfrm>
        </p:spPr>
        <p:txBody>
          <a:bodyPr>
            <a:normAutofit/>
          </a:bodyPr>
          <a:lstStyle/>
          <a:p>
            <a:pPr algn="ctr"/>
            <a:r>
              <a:rPr lang="en-US" sz="8000" b="1" dirty="0">
                <a:solidFill>
                  <a:schemeClr val="tx1"/>
                </a:solidFill>
              </a:rPr>
              <a:t>The Exciting Stuff</a:t>
            </a:r>
          </a:p>
        </p:txBody>
      </p:sp>
      <p:sp>
        <p:nvSpPr>
          <p:cNvPr id="3" name="Text Placeholder 2"/>
          <p:cNvSpPr>
            <a:spLocks noGrp="1"/>
          </p:cNvSpPr>
          <p:nvPr>
            <p:ph idx="1"/>
          </p:nvPr>
        </p:nvSpPr>
        <p:spPr>
          <a:xfrm>
            <a:off x="838200" y="3620277"/>
            <a:ext cx="10515600" cy="2556685"/>
          </a:xfrm>
        </p:spPr>
        <p:txBody>
          <a:bodyPr>
            <a:normAutofit/>
          </a:bodyPr>
          <a:lstStyle/>
          <a:p>
            <a:pPr algn="ctr"/>
            <a:r>
              <a:rPr lang="en-US" b="1" dirty="0">
                <a:solidFill>
                  <a:schemeClr val="tx1"/>
                </a:solidFill>
              </a:rPr>
              <a:t>Check this out</a:t>
            </a:r>
          </a:p>
          <a:p>
            <a:pPr algn="ctr"/>
            <a:r>
              <a:rPr lang="en-US" b="1" dirty="0"/>
              <a:t>(You get this too!)</a:t>
            </a:r>
            <a:endParaRPr lang="en-US" b="1" dirty="0">
              <a:solidFill>
                <a:schemeClr val="tx1"/>
              </a:solidFill>
            </a:endParaRPr>
          </a:p>
          <a:p>
            <a:endParaRPr lang="en-US" dirty="0"/>
          </a:p>
        </p:txBody>
      </p:sp>
    </p:spTree>
    <p:extLst>
      <p:ext uri="{BB962C8B-B14F-4D97-AF65-F5344CB8AC3E}">
        <p14:creationId xmlns:p14="http://schemas.microsoft.com/office/powerpoint/2010/main" val="94456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rPr>
              <a:t>How This Is Going To Work</a:t>
            </a:r>
          </a:p>
        </p:txBody>
      </p:sp>
      <p:sp>
        <p:nvSpPr>
          <p:cNvPr id="3" name="Text Placeholder 2"/>
          <p:cNvSpPr>
            <a:spLocks noGrp="1"/>
          </p:cNvSpPr>
          <p:nvPr>
            <p:ph idx="1"/>
          </p:nvPr>
        </p:nvSpPr>
        <p:spPr>
          <a:noFill/>
        </p:spPr>
        <p:txBody>
          <a:bodyPr/>
          <a:lstStyle/>
          <a:p>
            <a:r>
              <a:rPr lang="en-US" dirty="0">
                <a:solidFill>
                  <a:schemeClr val="tx1"/>
                </a:solidFill>
              </a:rPr>
              <a:t>Phase 1 </a:t>
            </a:r>
          </a:p>
          <a:p>
            <a:pPr lvl="1"/>
            <a:r>
              <a:rPr lang="en-US" dirty="0">
                <a:solidFill>
                  <a:schemeClr val="tx1"/>
                </a:solidFill>
              </a:rPr>
              <a:t>The boring stuff</a:t>
            </a:r>
          </a:p>
          <a:p>
            <a:pPr lvl="1"/>
            <a:endParaRPr lang="en-US" dirty="0">
              <a:solidFill>
                <a:schemeClr val="tx1"/>
              </a:solidFill>
            </a:endParaRPr>
          </a:p>
          <a:p>
            <a:r>
              <a:rPr lang="en-US" dirty="0">
                <a:solidFill>
                  <a:schemeClr val="tx1"/>
                </a:solidFill>
              </a:rPr>
              <a:t>Phase 2 </a:t>
            </a:r>
          </a:p>
          <a:p>
            <a:pPr lvl="1"/>
            <a:r>
              <a:rPr lang="en-US" dirty="0">
                <a:solidFill>
                  <a:schemeClr val="tx1"/>
                </a:solidFill>
              </a:rPr>
              <a:t>The exciting stuff</a:t>
            </a:r>
          </a:p>
        </p:txBody>
      </p:sp>
    </p:spTree>
    <p:extLst>
      <p:ext uri="{BB962C8B-B14F-4D97-AF65-F5344CB8AC3E}">
        <p14:creationId xmlns:p14="http://schemas.microsoft.com/office/powerpoint/2010/main" val="1607834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Making it even better</a:t>
            </a:r>
          </a:p>
        </p:txBody>
      </p:sp>
      <p:sp>
        <p:nvSpPr>
          <p:cNvPr id="3" name="Text Placeholder 2"/>
          <p:cNvSpPr>
            <a:spLocks noGrp="1"/>
          </p:cNvSpPr>
          <p:nvPr>
            <p:ph idx="1"/>
          </p:nvPr>
        </p:nvSpPr>
        <p:spPr/>
        <p:txBody>
          <a:bodyPr/>
          <a:lstStyle/>
          <a:p>
            <a:r>
              <a:rPr lang="en-US" dirty="0" err="1"/>
              <a:t>SP_WOxAudit</a:t>
            </a:r>
            <a:endParaRPr lang="en-US" dirty="0"/>
          </a:p>
          <a:p>
            <a:pPr lvl="1"/>
            <a:r>
              <a:rPr lang="en-US" dirty="0"/>
              <a:t>PowerShell &amp; SQL scripts</a:t>
            </a:r>
          </a:p>
          <a:p>
            <a:pPr lvl="1"/>
            <a:r>
              <a:rPr lang="en-US" dirty="0"/>
              <a:t>Includes all the scripts mentioned</a:t>
            </a:r>
          </a:p>
          <a:p>
            <a:endParaRPr lang="en-US" dirty="0"/>
          </a:p>
          <a:p>
            <a:r>
              <a:rPr lang="en-US" dirty="0"/>
              <a:t>Generates Excel workbook</a:t>
            </a:r>
          </a:p>
          <a:p>
            <a:pPr lvl="1"/>
            <a:r>
              <a:rPr lang="en-US" dirty="0"/>
              <a:t>One worksheet per script result</a:t>
            </a:r>
          </a:p>
          <a:p>
            <a:pPr lvl="1"/>
            <a:endParaRPr lang="en-US" dirty="0"/>
          </a:p>
          <a:p>
            <a:r>
              <a:rPr lang="en-US" dirty="0"/>
              <a:t>Quickly collect data you need</a:t>
            </a:r>
          </a:p>
          <a:p>
            <a:pPr lvl="1"/>
            <a:endParaRPr lang="en-US" dirty="0"/>
          </a:p>
        </p:txBody>
      </p:sp>
    </p:spTree>
    <p:extLst>
      <p:ext uri="{BB962C8B-B14F-4D97-AF65-F5344CB8AC3E}">
        <p14:creationId xmlns:p14="http://schemas.microsoft.com/office/powerpoint/2010/main" val="624504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6466969" y="1766486"/>
            <a:ext cx="5543954" cy="3046988"/>
          </a:xfrm>
          <a:prstGeom prst="rect">
            <a:avLst/>
          </a:prstGeom>
          <a:solidFill>
            <a:schemeClr val="bg1">
              <a:alpha val="54000"/>
            </a:schemeClr>
          </a:solidFill>
        </p:spPr>
        <p:txBody>
          <a:bodyPr wrap="none" rtlCol="0">
            <a:spAutoFit/>
          </a:bodyPr>
          <a:lstStyle/>
          <a:p>
            <a:r>
              <a:rPr lang="en-US" sz="3200" b="1" dirty="0"/>
              <a:t>@CBELLDBA</a:t>
            </a:r>
          </a:p>
          <a:p>
            <a:endParaRPr lang="en-US" sz="3200" b="1" dirty="0"/>
          </a:p>
          <a:p>
            <a:r>
              <a:rPr lang="en-US" sz="3200" b="1" dirty="0"/>
              <a:t>Chris@WaterOxConsulting.com</a:t>
            </a:r>
          </a:p>
          <a:p>
            <a:endParaRPr lang="en-US" sz="3200" b="1" dirty="0"/>
          </a:p>
          <a:p>
            <a:r>
              <a:rPr lang="en-US" sz="3200" b="1" dirty="0"/>
              <a:t>WaterOxConsulting.com</a:t>
            </a:r>
          </a:p>
          <a:p>
            <a:endParaRPr lang="en-US" sz="3200" b="1" dirty="0"/>
          </a:p>
        </p:txBody>
      </p:sp>
    </p:spTree>
    <p:extLst>
      <p:ext uri="{BB962C8B-B14F-4D97-AF65-F5344CB8AC3E}">
        <p14:creationId xmlns:p14="http://schemas.microsoft.com/office/powerpoint/2010/main" val="781535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960660"/>
            <a:ext cx="10515600" cy="1325563"/>
          </a:xfrm>
        </p:spPr>
        <p:txBody>
          <a:bodyPr>
            <a:normAutofit/>
          </a:bodyPr>
          <a:lstStyle/>
          <a:p>
            <a:pPr algn="ctr"/>
            <a:r>
              <a:rPr lang="en-US" sz="8000" b="1" dirty="0">
                <a:solidFill>
                  <a:schemeClr val="tx1"/>
                </a:solidFill>
              </a:rPr>
              <a:t>The Boring Stuff</a:t>
            </a:r>
          </a:p>
        </p:txBody>
      </p:sp>
      <p:sp>
        <p:nvSpPr>
          <p:cNvPr id="3" name="Text Placeholder 2"/>
          <p:cNvSpPr>
            <a:spLocks noGrp="1"/>
          </p:cNvSpPr>
          <p:nvPr>
            <p:ph idx="1"/>
          </p:nvPr>
        </p:nvSpPr>
        <p:spPr>
          <a:xfrm>
            <a:off x="838200" y="3620277"/>
            <a:ext cx="10515600" cy="2556685"/>
          </a:xfrm>
        </p:spPr>
        <p:txBody>
          <a:bodyPr>
            <a:normAutofit/>
          </a:bodyPr>
          <a:lstStyle/>
          <a:p>
            <a:pPr algn="ctr"/>
            <a:r>
              <a:rPr lang="en-US" b="1" dirty="0">
                <a:solidFill>
                  <a:schemeClr val="tx1"/>
                </a:solidFill>
              </a:rPr>
              <a:t>Why Audit?</a:t>
            </a:r>
          </a:p>
          <a:p>
            <a:pPr algn="ctr"/>
            <a:r>
              <a:rPr lang="en-US" b="1" dirty="0">
                <a:solidFill>
                  <a:schemeClr val="tx1"/>
                </a:solidFill>
              </a:rPr>
              <a:t>Tools to use</a:t>
            </a:r>
          </a:p>
          <a:p>
            <a:pPr algn="ctr"/>
            <a:r>
              <a:rPr lang="en-US" b="1" dirty="0">
                <a:solidFill>
                  <a:schemeClr val="tx1"/>
                </a:solidFill>
              </a:rPr>
              <a:t>Scripts I use (and you get)</a:t>
            </a:r>
          </a:p>
          <a:p>
            <a:endParaRPr lang="en-US" dirty="0"/>
          </a:p>
        </p:txBody>
      </p:sp>
    </p:spTree>
    <p:extLst>
      <p:ext uri="{BB962C8B-B14F-4D97-AF65-F5344CB8AC3E}">
        <p14:creationId xmlns:p14="http://schemas.microsoft.com/office/powerpoint/2010/main" val="2656651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rPr>
              <a:t>Why Audits Matter</a:t>
            </a:r>
          </a:p>
        </p:txBody>
      </p:sp>
      <p:sp>
        <p:nvSpPr>
          <p:cNvPr id="3" name="Text Placeholder 2"/>
          <p:cNvSpPr>
            <a:spLocks noGrp="1"/>
          </p:cNvSpPr>
          <p:nvPr>
            <p:ph idx="1"/>
          </p:nvPr>
        </p:nvSpPr>
        <p:spPr/>
        <p:txBody>
          <a:bodyPr/>
          <a:lstStyle/>
          <a:p>
            <a:r>
              <a:rPr lang="en-US" dirty="0">
                <a:solidFill>
                  <a:schemeClr val="tx1"/>
                </a:solidFill>
              </a:rPr>
              <a:t>Follow Policies</a:t>
            </a:r>
          </a:p>
          <a:p>
            <a:pPr lvl="1"/>
            <a:r>
              <a:rPr lang="en-US" dirty="0">
                <a:solidFill>
                  <a:schemeClr val="tx1"/>
                </a:solidFill>
              </a:rPr>
              <a:t>Audits help ensure you are following your own policies</a:t>
            </a:r>
          </a:p>
          <a:p>
            <a:pPr lvl="1"/>
            <a:endParaRPr lang="en-US" dirty="0">
              <a:solidFill>
                <a:schemeClr val="tx1"/>
              </a:solidFill>
            </a:endParaRPr>
          </a:p>
          <a:p>
            <a:r>
              <a:rPr lang="en-US" dirty="0">
                <a:solidFill>
                  <a:schemeClr val="tx1"/>
                </a:solidFill>
              </a:rPr>
              <a:t>Ensure Compliance</a:t>
            </a:r>
          </a:p>
          <a:p>
            <a:pPr lvl="1"/>
            <a:r>
              <a:rPr lang="en-US" dirty="0">
                <a:solidFill>
                  <a:schemeClr val="tx1"/>
                </a:solidFill>
              </a:rPr>
              <a:t>Audits help ensure you are following your own policies</a:t>
            </a:r>
          </a:p>
          <a:p>
            <a:pPr lvl="1"/>
            <a:endParaRPr lang="en-US" dirty="0">
              <a:solidFill>
                <a:schemeClr val="tx1"/>
              </a:solidFill>
            </a:endParaRPr>
          </a:p>
          <a:p>
            <a:r>
              <a:rPr lang="en-US" dirty="0">
                <a:solidFill>
                  <a:schemeClr val="tx1"/>
                </a:solidFill>
              </a:rPr>
              <a:t>Know what is going on</a:t>
            </a:r>
          </a:p>
          <a:p>
            <a:pPr lvl="1"/>
            <a:r>
              <a:rPr lang="en-US" dirty="0">
                <a:solidFill>
                  <a:schemeClr val="tx1"/>
                </a:solidFill>
              </a:rPr>
              <a:t>Audits help ensure you are following your own policies</a:t>
            </a:r>
          </a:p>
          <a:p>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11869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Collecting Data</a:t>
            </a:r>
          </a:p>
        </p:txBody>
      </p:sp>
      <p:sp>
        <p:nvSpPr>
          <p:cNvPr id="3" name="Text Placeholder 2"/>
          <p:cNvSpPr>
            <a:spLocks noGrp="1"/>
          </p:cNvSpPr>
          <p:nvPr>
            <p:ph idx="1"/>
          </p:nvPr>
        </p:nvSpPr>
        <p:spPr/>
        <p:txBody>
          <a:bodyPr/>
          <a:lstStyle/>
          <a:p>
            <a:r>
              <a:rPr lang="en-US" dirty="0"/>
              <a:t>The Hard Part</a:t>
            </a:r>
          </a:p>
          <a:p>
            <a:pPr lvl="1"/>
            <a:r>
              <a:rPr lang="en-US" dirty="0"/>
              <a:t>Time</a:t>
            </a:r>
          </a:p>
          <a:p>
            <a:pPr lvl="1"/>
            <a:r>
              <a:rPr lang="en-US" dirty="0"/>
              <a:t>Making sense of the data</a:t>
            </a:r>
          </a:p>
          <a:p>
            <a:pPr lvl="1"/>
            <a:endParaRPr lang="en-US" dirty="0"/>
          </a:p>
          <a:p>
            <a:r>
              <a:rPr lang="en-US" dirty="0"/>
              <a:t>Making it Harder</a:t>
            </a:r>
          </a:p>
          <a:p>
            <a:pPr lvl="1"/>
            <a:r>
              <a:rPr lang="en-US" dirty="0"/>
              <a:t>Lots of servers</a:t>
            </a:r>
          </a:p>
          <a:p>
            <a:pPr lvl="1"/>
            <a:r>
              <a:rPr lang="en-US" dirty="0"/>
              <a:t>Lots of AD groups</a:t>
            </a:r>
          </a:p>
          <a:p>
            <a:pPr lvl="1"/>
            <a:r>
              <a:rPr lang="en-US" dirty="0"/>
              <a:t>Tight deadlines</a:t>
            </a:r>
          </a:p>
        </p:txBody>
      </p:sp>
    </p:spTree>
    <p:extLst>
      <p:ext uri="{BB962C8B-B14F-4D97-AF65-F5344CB8AC3E}">
        <p14:creationId xmlns:p14="http://schemas.microsoft.com/office/powerpoint/2010/main" val="1168440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Tools</a:t>
            </a:r>
          </a:p>
        </p:txBody>
      </p:sp>
      <p:sp>
        <p:nvSpPr>
          <p:cNvPr id="3" name="Text Placeholder 2"/>
          <p:cNvSpPr>
            <a:spLocks noGrp="1"/>
          </p:cNvSpPr>
          <p:nvPr>
            <p:ph idx="1"/>
          </p:nvPr>
        </p:nvSpPr>
        <p:spPr/>
        <p:txBody>
          <a:bodyPr/>
          <a:lstStyle/>
          <a:p>
            <a:r>
              <a:rPr lang="en-US" dirty="0"/>
              <a:t>3</a:t>
            </a:r>
            <a:r>
              <a:rPr lang="en-US" baseline="30000" dirty="0"/>
              <a:t>rd</a:t>
            </a:r>
            <a:r>
              <a:rPr lang="en-US" dirty="0"/>
              <a:t> Party Tools</a:t>
            </a:r>
          </a:p>
          <a:p>
            <a:pPr lvl="1"/>
            <a:r>
              <a:rPr lang="en-US" dirty="0"/>
              <a:t>Variety</a:t>
            </a:r>
          </a:p>
          <a:p>
            <a:pPr lvl="1"/>
            <a:r>
              <a:rPr lang="en-US" dirty="0"/>
              <a:t>Pretty GUIs</a:t>
            </a:r>
          </a:p>
          <a:p>
            <a:pPr lvl="1"/>
            <a:r>
              <a:rPr lang="en-US" dirty="0"/>
              <a:t>Pricey</a:t>
            </a:r>
          </a:p>
          <a:p>
            <a:pPr lvl="1"/>
            <a:endParaRPr lang="en-US" dirty="0"/>
          </a:p>
          <a:p>
            <a:pPr lvl="1"/>
            <a:endParaRPr lang="en-US" dirty="0"/>
          </a:p>
          <a:p>
            <a:r>
              <a:rPr lang="en-US" dirty="0"/>
              <a:t>My Tools</a:t>
            </a:r>
          </a:p>
          <a:p>
            <a:pPr lvl="1"/>
            <a:r>
              <a:rPr lang="en-US" dirty="0"/>
              <a:t>SQL &amp; PowerShell</a:t>
            </a:r>
          </a:p>
          <a:p>
            <a:pPr lvl="1"/>
            <a:r>
              <a:rPr lang="en-US" dirty="0"/>
              <a:t>Not always pretty</a:t>
            </a:r>
          </a:p>
          <a:p>
            <a:pPr lvl="1"/>
            <a:r>
              <a:rPr lang="en-US" dirty="0"/>
              <a:t>Free</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1970362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001 - Password Policies</a:t>
            </a:r>
          </a:p>
        </p:txBody>
      </p:sp>
      <p:sp>
        <p:nvSpPr>
          <p:cNvPr id="3" name="Text Placeholder 2"/>
          <p:cNvSpPr>
            <a:spLocks noGrp="1"/>
          </p:cNvSpPr>
          <p:nvPr>
            <p:ph idx="1"/>
          </p:nvPr>
        </p:nvSpPr>
        <p:spPr/>
        <p:txBody>
          <a:bodyPr/>
          <a:lstStyle/>
          <a:p>
            <a:r>
              <a:rPr lang="en-US" dirty="0"/>
              <a:t>Local server policy referenced</a:t>
            </a:r>
          </a:p>
          <a:p>
            <a:pPr lvl="1"/>
            <a:r>
              <a:rPr lang="en-US" dirty="0"/>
              <a:t>By default</a:t>
            </a:r>
          </a:p>
          <a:p>
            <a:pPr lvl="1"/>
            <a:r>
              <a:rPr lang="en-US" dirty="0"/>
              <a:t>Controlled by domain policies</a:t>
            </a:r>
          </a:p>
          <a:p>
            <a:pPr lvl="1"/>
            <a:endParaRPr lang="en-US" dirty="0"/>
          </a:p>
          <a:p>
            <a:r>
              <a:rPr lang="en-US" dirty="0" err="1"/>
              <a:t>Gotcha</a:t>
            </a:r>
            <a:r>
              <a:rPr lang="en-US" dirty="0"/>
              <a:t>!</a:t>
            </a:r>
          </a:p>
          <a:p>
            <a:pPr lvl="1"/>
            <a:r>
              <a:rPr lang="en-US" dirty="0"/>
              <a:t>True for checkbox may be misleading</a:t>
            </a:r>
          </a:p>
          <a:p>
            <a:pPr lvl="1"/>
            <a:r>
              <a:rPr lang="en-US" dirty="0"/>
              <a:t>Does not mean it is valid</a:t>
            </a:r>
          </a:p>
          <a:p>
            <a:pPr lvl="1"/>
            <a:r>
              <a:rPr lang="en-US" dirty="0"/>
              <a:t>Not perfect</a:t>
            </a:r>
          </a:p>
          <a:p>
            <a:pPr lvl="1"/>
            <a:r>
              <a:rPr lang="en-US" dirty="0"/>
              <a:t>Know where to focus efforts</a:t>
            </a:r>
          </a:p>
        </p:txBody>
      </p:sp>
    </p:spTree>
    <p:extLst>
      <p:ext uri="{BB962C8B-B14F-4D97-AF65-F5344CB8AC3E}">
        <p14:creationId xmlns:p14="http://schemas.microsoft.com/office/powerpoint/2010/main" val="3561437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002 - Trustworthy </a:t>
            </a:r>
          </a:p>
        </p:txBody>
      </p:sp>
      <p:sp>
        <p:nvSpPr>
          <p:cNvPr id="3" name="Text Placeholder 2"/>
          <p:cNvSpPr>
            <a:spLocks noGrp="1"/>
          </p:cNvSpPr>
          <p:nvPr>
            <p:ph idx="1"/>
          </p:nvPr>
        </p:nvSpPr>
        <p:spPr/>
        <p:txBody>
          <a:bodyPr/>
          <a:lstStyle/>
          <a:p>
            <a:r>
              <a:rPr lang="en-US" dirty="0"/>
              <a:t>Access Modules Outside the Database</a:t>
            </a:r>
          </a:p>
          <a:p>
            <a:pPr lvl="1"/>
            <a:r>
              <a:rPr lang="en-US" dirty="0"/>
              <a:t>Make calls to </a:t>
            </a:r>
            <a:r>
              <a:rPr lang="en-US" dirty="0" err="1"/>
              <a:t>ddls</a:t>
            </a:r>
            <a:endParaRPr lang="en-US" dirty="0"/>
          </a:p>
          <a:p>
            <a:pPr lvl="1"/>
            <a:r>
              <a:rPr lang="en-US" dirty="0"/>
              <a:t>Possibly malicious calls</a:t>
            </a:r>
          </a:p>
          <a:p>
            <a:pPr lvl="1"/>
            <a:endParaRPr lang="en-US" dirty="0"/>
          </a:p>
          <a:p>
            <a:r>
              <a:rPr lang="en-US" dirty="0"/>
              <a:t>Off by default</a:t>
            </a:r>
          </a:p>
          <a:p>
            <a:pPr lvl="1"/>
            <a:r>
              <a:rPr lang="en-US" dirty="0"/>
              <a:t>Set when outside module access needed</a:t>
            </a:r>
          </a:p>
          <a:p>
            <a:pPr lvl="1"/>
            <a:endParaRPr lang="en-US" dirty="0"/>
          </a:p>
          <a:p>
            <a:r>
              <a:rPr lang="en-US" dirty="0"/>
              <a:t>If enable, know why</a:t>
            </a:r>
          </a:p>
          <a:p>
            <a:pPr lvl="1"/>
            <a:r>
              <a:rPr lang="en-US" dirty="0"/>
              <a:t>Documentation is key to keeping auditors happy</a:t>
            </a:r>
          </a:p>
        </p:txBody>
      </p:sp>
    </p:spTree>
    <p:extLst>
      <p:ext uri="{BB962C8B-B14F-4D97-AF65-F5344CB8AC3E}">
        <p14:creationId xmlns:p14="http://schemas.microsoft.com/office/powerpoint/2010/main" val="1713112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003 - Fixed Roles</a:t>
            </a:r>
          </a:p>
        </p:txBody>
      </p:sp>
      <p:sp>
        <p:nvSpPr>
          <p:cNvPr id="3" name="Text Placeholder 2"/>
          <p:cNvSpPr>
            <a:spLocks noGrp="1"/>
          </p:cNvSpPr>
          <p:nvPr>
            <p:ph idx="1"/>
          </p:nvPr>
        </p:nvSpPr>
        <p:spPr/>
        <p:txBody>
          <a:bodyPr/>
          <a:lstStyle/>
          <a:p>
            <a:r>
              <a:rPr lang="en-US" dirty="0"/>
              <a:t>Predefined roles by Microsoft</a:t>
            </a:r>
          </a:p>
          <a:p>
            <a:pPr lvl="1"/>
            <a:r>
              <a:rPr lang="en-US" dirty="0"/>
              <a:t>Ready to use</a:t>
            </a:r>
          </a:p>
          <a:p>
            <a:pPr lvl="1"/>
            <a:r>
              <a:rPr lang="en-US" dirty="0"/>
              <a:t>Covers the main access</a:t>
            </a:r>
          </a:p>
          <a:p>
            <a:pPr lvl="1"/>
            <a:endParaRPr lang="en-US" dirty="0"/>
          </a:p>
          <a:p>
            <a:r>
              <a:rPr lang="en-US" dirty="0"/>
              <a:t>Finer control</a:t>
            </a:r>
          </a:p>
          <a:p>
            <a:pPr lvl="1"/>
            <a:r>
              <a:rPr lang="en-US" dirty="0"/>
              <a:t>Can combine and nest</a:t>
            </a:r>
          </a:p>
          <a:p>
            <a:pPr lvl="1"/>
            <a:endParaRPr lang="en-US" dirty="0"/>
          </a:p>
          <a:p>
            <a:r>
              <a:rPr lang="en-US" dirty="0"/>
              <a:t>Abstraction</a:t>
            </a:r>
          </a:p>
          <a:p>
            <a:pPr lvl="1"/>
            <a:r>
              <a:rPr lang="en-US" dirty="0"/>
              <a:t>Grant and Deny as needed</a:t>
            </a:r>
          </a:p>
          <a:p>
            <a:pPr lvl="1"/>
            <a:r>
              <a:rPr lang="en-US" dirty="0"/>
              <a:t>Not stuck in predefined</a:t>
            </a:r>
          </a:p>
        </p:txBody>
      </p:sp>
    </p:spTree>
    <p:extLst>
      <p:ext uri="{BB962C8B-B14F-4D97-AF65-F5344CB8AC3E}">
        <p14:creationId xmlns:p14="http://schemas.microsoft.com/office/powerpoint/2010/main" val="24735688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3243</Words>
  <Application>Microsoft Office PowerPoint</Application>
  <PresentationFormat>Widescreen</PresentationFormat>
  <Paragraphs>321</Paragraphs>
  <Slides>21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Calibri</vt:lpstr>
      <vt:lpstr>Calibri Light</vt:lpstr>
      <vt:lpstr>Gotham Book</vt:lpstr>
      <vt:lpstr>Gotham Light</vt:lpstr>
      <vt:lpstr>Segoe UI Light</vt:lpstr>
      <vt:lpstr>Segoe UI Semilight</vt:lpstr>
      <vt:lpstr>Office Theme</vt:lpstr>
      <vt:lpstr>Using Modular Scripts to Perform SQL Compliance Audits in Seconds</vt:lpstr>
      <vt:lpstr>How This Is Going To Work</vt:lpstr>
      <vt:lpstr>The Boring Stuff</vt:lpstr>
      <vt:lpstr>Why Audits Matter</vt:lpstr>
      <vt:lpstr>Collecting Data</vt:lpstr>
      <vt:lpstr>The Tools</vt:lpstr>
      <vt:lpstr>001 - Password Policies</vt:lpstr>
      <vt:lpstr>002 - Trustworthy </vt:lpstr>
      <vt:lpstr>003 - Fixed Roles</vt:lpstr>
      <vt:lpstr>004 - Public Access</vt:lpstr>
      <vt:lpstr>005 - Dynamic SQL</vt:lpstr>
      <vt:lpstr>006 - Encrypted Procedures &amp; Views</vt:lpstr>
      <vt:lpstr>007 - Service Accounts</vt:lpstr>
      <vt:lpstr>008 - Startup Procs &amp; Jobs</vt:lpstr>
      <vt:lpstr>009 – TDE Certificates</vt:lpstr>
      <vt:lpstr>010 - Backup History</vt:lpstr>
      <vt:lpstr>011 - SP_WOxCompliant</vt:lpstr>
      <vt:lpstr>012 - AD User and Group Permissions</vt:lpstr>
      <vt:lpstr>The Exciting Stuff</vt:lpstr>
      <vt:lpstr>Making it even better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Minute No Sweat SQL Security Audits</dc:title>
  <dc:creator>Chris Bell</dc:creator>
  <cp:lastModifiedBy>Chris Bell</cp:lastModifiedBy>
  <cp:revision>41</cp:revision>
  <dcterms:created xsi:type="dcterms:W3CDTF">2017-06-01T11:30:45Z</dcterms:created>
  <dcterms:modified xsi:type="dcterms:W3CDTF">2018-03-24T12:01:56Z</dcterms:modified>
</cp:coreProperties>
</file>