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diagrams/layout1.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57" r:id="rId3"/>
    <p:sldId id="271" r:id="rId4"/>
    <p:sldId id="258" r:id="rId5"/>
    <p:sldId id="259" r:id="rId6"/>
    <p:sldId id="260" r:id="rId7"/>
    <p:sldId id="262" r:id="rId8"/>
    <p:sldId id="261" r:id="rId9"/>
    <p:sldId id="263" r:id="rId10"/>
    <p:sldId id="264" r:id="rId11"/>
    <p:sldId id="266" r:id="rId12"/>
    <p:sldId id="265" r:id="rId13"/>
    <p:sldId id="274" r:id="rId14"/>
    <p:sldId id="267" r:id="rId15"/>
    <p:sldId id="268" r:id="rId16"/>
    <p:sldId id="273" r:id="rId17"/>
    <p:sldId id="275" r:id="rId18"/>
    <p:sldId id="269" r:id="rId19"/>
    <p:sldId id="270"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5254" autoAdjust="0"/>
  </p:normalViewPr>
  <p:slideViewPr>
    <p:cSldViewPr>
      <p:cViewPr varScale="1">
        <p:scale>
          <a:sx n="49" d="100"/>
          <a:sy n="49" d="100"/>
        </p:scale>
        <p:origin x="-1206" y="-96"/>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508" y="-7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C6E809-D445-4AC7-9C2D-68F771ABAAAE}" type="doc">
      <dgm:prSet loTypeId="urn:microsoft.com/office/officeart/2005/8/layout/radial1" loCatId="cycle" qsTypeId="urn:microsoft.com/office/officeart/2005/8/quickstyle/simple3" qsCatId="simple" csTypeId="urn:microsoft.com/office/officeart/2005/8/colors/colorful1" csCatId="colorful" phldr="1"/>
      <dgm:spPr/>
      <dgm:t>
        <a:bodyPr/>
        <a:lstStyle/>
        <a:p>
          <a:endParaRPr lang="en-US"/>
        </a:p>
      </dgm:t>
    </dgm:pt>
    <dgm:pt modelId="{1E0CB86B-9BBB-4903-AA0C-E0433ED806C2}">
      <dgm:prSet phldrT="[Text]"/>
      <dgm:spPr/>
      <dgm:t>
        <a:bodyPr/>
        <a:lstStyle/>
        <a:p>
          <a:r>
            <a:rPr lang="en-US" dirty="0" smtClean="0"/>
            <a:t>You</a:t>
          </a:r>
          <a:endParaRPr lang="en-US" dirty="0"/>
        </a:p>
      </dgm:t>
    </dgm:pt>
    <dgm:pt modelId="{EFF0CF4B-476C-4E4A-AA42-8F5BD17A8C3B}" type="parTrans" cxnId="{02ADEC48-7DBF-4AF3-AB7D-00D3AA6FE4D5}">
      <dgm:prSet/>
      <dgm:spPr/>
      <dgm:t>
        <a:bodyPr/>
        <a:lstStyle/>
        <a:p>
          <a:endParaRPr lang="en-US"/>
        </a:p>
      </dgm:t>
    </dgm:pt>
    <dgm:pt modelId="{7BBDB3FC-6828-45C4-98C0-F034D4A9F3C8}" type="sibTrans" cxnId="{02ADEC48-7DBF-4AF3-AB7D-00D3AA6FE4D5}">
      <dgm:prSet/>
      <dgm:spPr/>
      <dgm:t>
        <a:bodyPr/>
        <a:lstStyle/>
        <a:p>
          <a:endParaRPr lang="en-US"/>
        </a:p>
      </dgm:t>
    </dgm:pt>
    <dgm:pt modelId="{0C55B9C1-7993-44A8-A990-FD72D4D5A35B}">
      <dgm:prSet phldrT="[Text]"/>
      <dgm:spPr/>
      <dgm:t>
        <a:bodyPr/>
        <a:lstStyle/>
        <a:p>
          <a:r>
            <a:rPr lang="en-US" dirty="0" smtClean="0"/>
            <a:t>Mary</a:t>
          </a:r>
          <a:endParaRPr lang="en-US" dirty="0"/>
        </a:p>
      </dgm:t>
    </dgm:pt>
    <dgm:pt modelId="{94C21166-1095-42B1-B759-83BEFCA9A5BD}" type="parTrans" cxnId="{855B8FF3-1C7C-4F3D-9ECA-26C76A553AA4}">
      <dgm:prSet/>
      <dgm:spPr/>
      <dgm:t>
        <a:bodyPr/>
        <a:lstStyle/>
        <a:p>
          <a:endParaRPr lang="en-US"/>
        </a:p>
      </dgm:t>
    </dgm:pt>
    <dgm:pt modelId="{AA14BE40-78D5-4793-9997-FE64FDB5FC82}" type="sibTrans" cxnId="{855B8FF3-1C7C-4F3D-9ECA-26C76A553AA4}">
      <dgm:prSet/>
      <dgm:spPr/>
      <dgm:t>
        <a:bodyPr/>
        <a:lstStyle/>
        <a:p>
          <a:endParaRPr lang="en-US"/>
        </a:p>
      </dgm:t>
    </dgm:pt>
    <dgm:pt modelId="{F79FEA65-BA98-4118-B34C-2BA53048B6A5}">
      <dgm:prSet phldrT="[Text]"/>
      <dgm:spPr/>
      <dgm:t>
        <a:bodyPr/>
        <a:lstStyle/>
        <a:p>
          <a:r>
            <a:rPr lang="en-US" dirty="0" smtClean="0"/>
            <a:t>Marketing</a:t>
          </a:r>
          <a:endParaRPr lang="en-US" dirty="0"/>
        </a:p>
      </dgm:t>
    </dgm:pt>
    <dgm:pt modelId="{E01B8E13-A547-42F5-9CAE-4E9C19380700}" type="parTrans" cxnId="{96768585-8C38-4A77-A930-1FA142267562}">
      <dgm:prSet/>
      <dgm:spPr/>
      <dgm:t>
        <a:bodyPr/>
        <a:lstStyle/>
        <a:p>
          <a:endParaRPr lang="en-US"/>
        </a:p>
      </dgm:t>
    </dgm:pt>
    <dgm:pt modelId="{3598BF2C-D3C5-414C-9A2B-13E874CE5D65}" type="sibTrans" cxnId="{96768585-8C38-4A77-A930-1FA142267562}">
      <dgm:prSet/>
      <dgm:spPr/>
      <dgm:t>
        <a:bodyPr/>
        <a:lstStyle/>
        <a:p>
          <a:endParaRPr lang="en-US"/>
        </a:p>
      </dgm:t>
    </dgm:pt>
    <dgm:pt modelId="{35F577BD-E074-4198-AA59-1C45292D03F6}">
      <dgm:prSet phldrT="[Text]"/>
      <dgm:spPr/>
      <dgm:t>
        <a:bodyPr/>
        <a:lstStyle/>
        <a:p>
          <a:r>
            <a:rPr lang="en-US" dirty="0" smtClean="0"/>
            <a:t>Edward</a:t>
          </a:r>
          <a:endParaRPr lang="en-US" dirty="0"/>
        </a:p>
      </dgm:t>
    </dgm:pt>
    <dgm:pt modelId="{677D8493-4734-4D12-A6B1-DC00EC788CF2}" type="parTrans" cxnId="{167AB1DE-3B30-4CB9-A0C2-BFD02B2E07F7}">
      <dgm:prSet/>
      <dgm:spPr/>
      <dgm:t>
        <a:bodyPr/>
        <a:lstStyle/>
        <a:p>
          <a:endParaRPr lang="en-US"/>
        </a:p>
      </dgm:t>
    </dgm:pt>
    <dgm:pt modelId="{14362815-58A4-4CDB-863E-BF45C7A4747B}" type="sibTrans" cxnId="{167AB1DE-3B30-4CB9-A0C2-BFD02B2E07F7}">
      <dgm:prSet/>
      <dgm:spPr/>
      <dgm:t>
        <a:bodyPr/>
        <a:lstStyle/>
        <a:p>
          <a:endParaRPr lang="en-US"/>
        </a:p>
      </dgm:t>
    </dgm:pt>
    <dgm:pt modelId="{273B582C-7BFB-4BEF-8E4E-80DF33EC0387}">
      <dgm:prSet phldrT="[Text]"/>
      <dgm:spPr/>
      <dgm:t>
        <a:bodyPr/>
        <a:lstStyle/>
        <a:p>
          <a:r>
            <a:rPr lang="en-US" dirty="0" smtClean="0"/>
            <a:t>Accounting</a:t>
          </a:r>
          <a:endParaRPr lang="en-US" dirty="0"/>
        </a:p>
      </dgm:t>
    </dgm:pt>
    <dgm:pt modelId="{A2D058BE-E302-48AE-823E-58268CF0EA34}" type="parTrans" cxnId="{13C3934A-E981-4D7B-9ACF-7D964BDED344}">
      <dgm:prSet/>
      <dgm:spPr/>
      <dgm:t>
        <a:bodyPr/>
        <a:lstStyle/>
        <a:p>
          <a:endParaRPr lang="en-US"/>
        </a:p>
      </dgm:t>
    </dgm:pt>
    <dgm:pt modelId="{632D4A13-268B-48B9-BF83-2E509382FC9A}" type="sibTrans" cxnId="{13C3934A-E981-4D7B-9ACF-7D964BDED344}">
      <dgm:prSet/>
      <dgm:spPr/>
      <dgm:t>
        <a:bodyPr/>
        <a:lstStyle/>
        <a:p>
          <a:endParaRPr lang="en-US"/>
        </a:p>
      </dgm:t>
    </dgm:pt>
    <dgm:pt modelId="{3166D4B3-421A-456C-85E1-0C05515BF1AE}">
      <dgm:prSet/>
      <dgm:spPr/>
      <dgm:t>
        <a:bodyPr/>
        <a:lstStyle/>
        <a:p>
          <a:r>
            <a:rPr lang="en-US" dirty="0" smtClean="0"/>
            <a:t>John</a:t>
          </a:r>
          <a:endParaRPr lang="en-US" dirty="0"/>
        </a:p>
      </dgm:t>
    </dgm:pt>
    <dgm:pt modelId="{07F986E8-85DC-431B-975B-608B3B81D96B}" type="parTrans" cxnId="{C347E7C8-CAC1-4793-93F8-7B0F22361559}">
      <dgm:prSet/>
      <dgm:spPr/>
      <dgm:t>
        <a:bodyPr/>
        <a:lstStyle/>
        <a:p>
          <a:endParaRPr lang="en-US"/>
        </a:p>
      </dgm:t>
    </dgm:pt>
    <dgm:pt modelId="{DA99F75F-2066-45BC-8ED8-2B28F90366B6}" type="sibTrans" cxnId="{C347E7C8-CAC1-4793-93F8-7B0F22361559}">
      <dgm:prSet/>
      <dgm:spPr/>
      <dgm:t>
        <a:bodyPr/>
        <a:lstStyle/>
        <a:p>
          <a:endParaRPr lang="en-US"/>
        </a:p>
      </dgm:t>
    </dgm:pt>
    <dgm:pt modelId="{4CDFD32E-923F-4155-A9D0-8CBEE5783DFC}">
      <dgm:prSet/>
      <dgm:spPr/>
      <dgm:t>
        <a:bodyPr/>
        <a:lstStyle/>
        <a:p>
          <a:r>
            <a:rPr lang="en-US" dirty="0" smtClean="0"/>
            <a:t>Terry</a:t>
          </a:r>
          <a:endParaRPr lang="en-US" dirty="0"/>
        </a:p>
      </dgm:t>
    </dgm:pt>
    <dgm:pt modelId="{6D8F3164-8B2F-403F-A691-16FB3A36D53D}" type="parTrans" cxnId="{1290B76D-2710-49F1-9713-83ADB7447A6C}">
      <dgm:prSet/>
      <dgm:spPr/>
      <dgm:t>
        <a:bodyPr/>
        <a:lstStyle/>
        <a:p>
          <a:endParaRPr lang="en-US"/>
        </a:p>
      </dgm:t>
    </dgm:pt>
    <dgm:pt modelId="{64DCBA96-796C-4ED1-8FF8-0BADC0B4A9BD}" type="sibTrans" cxnId="{1290B76D-2710-49F1-9713-83ADB7447A6C}">
      <dgm:prSet/>
      <dgm:spPr/>
      <dgm:t>
        <a:bodyPr/>
        <a:lstStyle/>
        <a:p>
          <a:endParaRPr lang="en-US"/>
        </a:p>
      </dgm:t>
    </dgm:pt>
    <dgm:pt modelId="{27CAE707-680A-45F3-8314-5D7C862FD5DC}" type="pres">
      <dgm:prSet presAssocID="{F6C6E809-D445-4AC7-9C2D-68F771ABAAAE}" presName="cycle" presStyleCnt="0">
        <dgm:presLayoutVars>
          <dgm:chMax val="1"/>
          <dgm:dir/>
          <dgm:animLvl val="ctr"/>
          <dgm:resizeHandles val="exact"/>
        </dgm:presLayoutVars>
      </dgm:prSet>
      <dgm:spPr/>
      <dgm:t>
        <a:bodyPr/>
        <a:lstStyle/>
        <a:p>
          <a:endParaRPr lang="en-US"/>
        </a:p>
      </dgm:t>
    </dgm:pt>
    <dgm:pt modelId="{2BC299BE-CF9D-4027-AE0E-9CD005C84838}" type="pres">
      <dgm:prSet presAssocID="{1E0CB86B-9BBB-4903-AA0C-E0433ED806C2}" presName="centerShape" presStyleLbl="node0" presStyleIdx="0" presStyleCnt="1"/>
      <dgm:spPr/>
      <dgm:t>
        <a:bodyPr/>
        <a:lstStyle/>
        <a:p>
          <a:endParaRPr lang="en-US"/>
        </a:p>
      </dgm:t>
    </dgm:pt>
    <dgm:pt modelId="{10F5E60D-3384-4F97-A9A1-B196E222A83E}" type="pres">
      <dgm:prSet presAssocID="{94C21166-1095-42B1-B759-83BEFCA9A5BD}" presName="Name9" presStyleLbl="parChTrans1D2" presStyleIdx="0" presStyleCnt="6"/>
      <dgm:spPr/>
      <dgm:t>
        <a:bodyPr/>
        <a:lstStyle/>
        <a:p>
          <a:endParaRPr lang="en-US"/>
        </a:p>
      </dgm:t>
    </dgm:pt>
    <dgm:pt modelId="{40784A77-9615-4289-AF73-A20CAE3A3190}" type="pres">
      <dgm:prSet presAssocID="{94C21166-1095-42B1-B759-83BEFCA9A5BD}" presName="connTx" presStyleLbl="parChTrans1D2" presStyleIdx="0" presStyleCnt="6"/>
      <dgm:spPr/>
      <dgm:t>
        <a:bodyPr/>
        <a:lstStyle/>
        <a:p>
          <a:endParaRPr lang="en-US"/>
        </a:p>
      </dgm:t>
    </dgm:pt>
    <dgm:pt modelId="{CFA7F20A-8E52-4206-BD6A-F5187653A717}" type="pres">
      <dgm:prSet presAssocID="{0C55B9C1-7993-44A8-A990-FD72D4D5A35B}" presName="node" presStyleLbl="node1" presStyleIdx="0" presStyleCnt="6">
        <dgm:presLayoutVars>
          <dgm:bulletEnabled val="1"/>
        </dgm:presLayoutVars>
      </dgm:prSet>
      <dgm:spPr/>
      <dgm:t>
        <a:bodyPr/>
        <a:lstStyle/>
        <a:p>
          <a:endParaRPr lang="en-US"/>
        </a:p>
      </dgm:t>
    </dgm:pt>
    <dgm:pt modelId="{1B131316-6D31-408E-9E35-DEDF4789C144}" type="pres">
      <dgm:prSet presAssocID="{E01B8E13-A547-42F5-9CAE-4E9C19380700}" presName="Name9" presStyleLbl="parChTrans1D2" presStyleIdx="1" presStyleCnt="6"/>
      <dgm:spPr/>
      <dgm:t>
        <a:bodyPr/>
        <a:lstStyle/>
        <a:p>
          <a:endParaRPr lang="en-US"/>
        </a:p>
      </dgm:t>
    </dgm:pt>
    <dgm:pt modelId="{E873FB56-960F-45FA-BFAA-08DC57FC42B2}" type="pres">
      <dgm:prSet presAssocID="{E01B8E13-A547-42F5-9CAE-4E9C19380700}" presName="connTx" presStyleLbl="parChTrans1D2" presStyleIdx="1" presStyleCnt="6"/>
      <dgm:spPr/>
      <dgm:t>
        <a:bodyPr/>
        <a:lstStyle/>
        <a:p>
          <a:endParaRPr lang="en-US"/>
        </a:p>
      </dgm:t>
    </dgm:pt>
    <dgm:pt modelId="{41650457-729F-4929-AA6C-BA7BB6CC8BF6}" type="pres">
      <dgm:prSet presAssocID="{F79FEA65-BA98-4118-B34C-2BA53048B6A5}" presName="node" presStyleLbl="node1" presStyleIdx="1" presStyleCnt="6">
        <dgm:presLayoutVars>
          <dgm:bulletEnabled val="1"/>
        </dgm:presLayoutVars>
      </dgm:prSet>
      <dgm:spPr/>
      <dgm:t>
        <a:bodyPr/>
        <a:lstStyle/>
        <a:p>
          <a:endParaRPr lang="en-US"/>
        </a:p>
      </dgm:t>
    </dgm:pt>
    <dgm:pt modelId="{9F986D6B-63C3-4286-BCC7-4ACB55801C76}" type="pres">
      <dgm:prSet presAssocID="{677D8493-4734-4D12-A6B1-DC00EC788CF2}" presName="Name9" presStyleLbl="parChTrans1D2" presStyleIdx="2" presStyleCnt="6"/>
      <dgm:spPr/>
      <dgm:t>
        <a:bodyPr/>
        <a:lstStyle/>
        <a:p>
          <a:endParaRPr lang="en-US"/>
        </a:p>
      </dgm:t>
    </dgm:pt>
    <dgm:pt modelId="{463518CA-0691-4BF9-A798-9ADF368AAFF8}" type="pres">
      <dgm:prSet presAssocID="{677D8493-4734-4D12-A6B1-DC00EC788CF2}" presName="connTx" presStyleLbl="parChTrans1D2" presStyleIdx="2" presStyleCnt="6"/>
      <dgm:spPr/>
      <dgm:t>
        <a:bodyPr/>
        <a:lstStyle/>
        <a:p>
          <a:endParaRPr lang="en-US"/>
        </a:p>
      </dgm:t>
    </dgm:pt>
    <dgm:pt modelId="{F902031D-B48A-4369-9FC8-FE72468864B8}" type="pres">
      <dgm:prSet presAssocID="{35F577BD-E074-4198-AA59-1C45292D03F6}" presName="node" presStyleLbl="node1" presStyleIdx="2" presStyleCnt="6">
        <dgm:presLayoutVars>
          <dgm:bulletEnabled val="1"/>
        </dgm:presLayoutVars>
      </dgm:prSet>
      <dgm:spPr/>
      <dgm:t>
        <a:bodyPr/>
        <a:lstStyle/>
        <a:p>
          <a:endParaRPr lang="en-US"/>
        </a:p>
      </dgm:t>
    </dgm:pt>
    <dgm:pt modelId="{9E89B4B9-4DC1-4576-A29B-60DE1F28F13E}" type="pres">
      <dgm:prSet presAssocID="{A2D058BE-E302-48AE-823E-58268CF0EA34}" presName="Name9" presStyleLbl="parChTrans1D2" presStyleIdx="3" presStyleCnt="6"/>
      <dgm:spPr/>
      <dgm:t>
        <a:bodyPr/>
        <a:lstStyle/>
        <a:p>
          <a:endParaRPr lang="en-US"/>
        </a:p>
      </dgm:t>
    </dgm:pt>
    <dgm:pt modelId="{4832C77F-E48A-4BA3-9847-0F4D51CEAC7C}" type="pres">
      <dgm:prSet presAssocID="{A2D058BE-E302-48AE-823E-58268CF0EA34}" presName="connTx" presStyleLbl="parChTrans1D2" presStyleIdx="3" presStyleCnt="6"/>
      <dgm:spPr/>
      <dgm:t>
        <a:bodyPr/>
        <a:lstStyle/>
        <a:p>
          <a:endParaRPr lang="en-US"/>
        </a:p>
      </dgm:t>
    </dgm:pt>
    <dgm:pt modelId="{940773F8-D883-4912-B38B-6DE0171132C3}" type="pres">
      <dgm:prSet presAssocID="{273B582C-7BFB-4BEF-8E4E-80DF33EC0387}" presName="node" presStyleLbl="node1" presStyleIdx="3" presStyleCnt="6">
        <dgm:presLayoutVars>
          <dgm:bulletEnabled val="1"/>
        </dgm:presLayoutVars>
      </dgm:prSet>
      <dgm:spPr/>
      <dgm:t>
        <a:bodyPr/>
        <a:lstStyle/>
        <a:p>
          <a:endParaRPr lang="en-US"/>
        </a:p>
      </dgm:t>
    </dgm:pt>
    <dgm:pt modelId="{F8F80AD2-8350-45F3-B28D-84E9D68688FC}" type="pres">
      <dgm:prSet presAssocID="{07F986E8-85DC-431B-975B-608B3B81D96B}" presName="Name9" presStyleLbl="parChTrans1D2" presStyleIdx="4" presStyleCnt="6"/>
      <dgm:spPr/>
      <dgm:t>
        <a:bodyPr/>
        <a:lstStyle/>
        <a:p>
          <a:endParaRPr lang="en-US"/>
        </a:p>
      </dgm:t>
    </dgm:pt>
    <dgm:pt modelId="{8DED1243-7429-449C-AF22-2C26D0EB1B37}" type="pres">
      <dgm:prSet presAssocID="{07F986E8-85DC-431B-975B-608B3B81D96B}" presName="connTx" presStyleLbl="parChTrans1D2" presStyleIdx="4" presStyleCnt="6"/>
      <dgm:spPr/>
      <dgm:t>
        <a:bodyPr/>
        <a:lstStyle/>
        <a:p>
          <a:endParaRPr lang="en-US"/>
        </a:p>
      </dgm:t>
    </dgm:pt>
    <dgm:pt modelId="{3A3572B0-3AB5-43AD-9F28-C644A915258D}" type="pres">
      <dgm:prSet presAssocID="{3166D4B3-421A-456C-85E1-0C05515BF1AE}" presName="node" presStyleLbl="node1" presStyleIdx="4" presStyleCnt="6">
        <dgm:presLayoutVars>
          <dgm:bulletEnabled val="1"/>
        </dgm:presLayoutVars>
      </dgm:prSet>
      <dgm:spPr/>
      <dgm:t>
        <a:bodyPr/>
        <a:lstStyle/>
        <a:p>
          <a:endParaRPr lang="en-US"/>
        </a:p>
      </dgm:t>
    </dgm:pt>
    <dgm:pt modelId="{B8A3DBF1-0732-4D60-965A-14F0BBE8C4FB}" type="pres">
      <dgm:prSet presAssocID="{6D8F3164-8B2F-403F-A691-16FB3A36D53D}" presName="Name9" presStyleLbl="parChTrans1D2" presStyleIdx="5" presStyleCnt="6"/>
      <dgm:spPr/>
      <dgm:t>
        <a:bodyPr/>
        <a:lstStyle/>
        <a:p>
          <a:endParaRPr lang="en-US"/>
        </a:p>
      </dgm:t>
    </dgm:pt>
    <dgm:pt modelId="{95944B1B-FDAB-42D7-85A3-7EE4AC63A7F4}" type="pres">
      <dgm:prSet presAssocID="{6D8F3164-8B2F-403F-A691-16FB3A36D53D}" presName="connTx" presStyleLbl="parChTrans1D2" presStyleIdx="5" presStyleCnt="6"/>
      <dgm:spPr/>
      <dgm:t>
        <a:bodyPr/>
        <a:lstStyle/>
        <a:p>
          <a:endParaRPr lang="en-US"/>
        </a:p>
      </dgm:t>
    </dgm:pt>
    <dgm:pt modelId="{C43AAD6F-43DF-425B-9C96-1B9148F6A208}" type="pres">
      <dgm:prSet presAssocID="{4CDFD32E-923F-4155-A9D0-8CBEE5783DFC}" presName="node" presStyleLbl="node1" presStyleIdx="5" presStyleCnt="6">
        <dgm:presLayoutVars>
          <dgm:bulletEnabled val="1"/>
        </dgm:presLayoutVars>
      </dgm:prSet>
      <dgm:spPr/>
      <dgm:t>
        <a:bodyPr/>
        <a:lstStyle/>
        <a:p>
          <a:endParaRPr lang="en-US"/>
        </a:p>
      </dgm:t>
    </dgm:pt>
  </dgm:ptLst>
  <dgm:cxnLst>
    <dgm:cxn modelId="{8E507B68-CC31-4E07-9ACA-E75D95CD36D4}" type="presOf" srcId="{E01B8E13-A547-42F5-9CAE-4E9C19380700}" destId="{E873FB56-960F-45FA-BFAA-08DC57FC42B2}" srcOrd="1" destOrd="0" presId="urn:microsoft.com/office/officeart/2005/8/layout/radial1"/>
    <dgm:cxn modelId="{F37090AC-03CF-44B2-A73F-314E70622339}" type="presOf" srcId="{E01B8E13-A547-42F5-9CAE-4E9C19380700}" destId="{1B131316-6D31-408E-9E35-DEDF4789C144}" srcOrd="0" destOrd="0" presId="urn:microsoft.com/office/officeart/2005/8/layout/radial1"/>
    <dgm:cxn modelId="{A0616131-1860-443B-8B74-4433910F8C53}" type="presOf" srcId="{A2D058BE-E302-48AE-823E-58268CF0EA34}" destId="{9E89B4B9-4DC1-4576-A29B-60DE1F28F13E}" srcOrd="0" destOrd="0" presId="urn:microsoft.com/office/officeart/2005/8/layout/radial1"/>
    <dgm:cxn modelId="{284B3D18-D375-4BE8-93FC-89553531B625}" type="presOf" srcId="{F6C6E809-D445-4AC7-9C2D-68F771ABAAAE}" destId="{27CAE707-680A-45F3-8314-5D7C862FD5DC}" srcOrd="0" destOrd="0" presId="urn:microsoft.com/office/officeart/2005/8/layout/radial1"/>
    <dgm:cxn modelId="{EE74ED89-DAC3-4D01-AE84-D0221AEFC9A3}" type="presOf" srcId="{677D8493-4734-4D12-A6B1-DC00EC788CF2}" destId="{463518CA-0691-4BF9-A798-9ADF368AAFF8}" srcOrd="1" destOrd="0" presId="urn:microsoft.com/office/officeart/2005/8/layout/radial1"/>
    <dgm:cxn modelId="{1E359D38-980B-4A30-909E-EF0530122375}" type="presOf" srcId="{07F986E8-85DC-431B-975B-608B3B81D96B}" destId="{8DED1243-7429-449C-AF22-2C26D0EB1B37}" srcOrd="1" destOrd="0" presId="urn:microsoft.com/office/officeart/2005/8/layout/radial1"/>
    <dgm:cxn modelId="{02ADEC48-7DBF-4AF3-AB7D-00D3AA6FE4D5}" srcId="{F6C6E809-D445-4AC7-9C2D-68F771ABAAAE}" destId="{1E0CB86B-9BBB-4903-AA0C-E0433ED806C2}" srcOrd="0" destOrd="0" parTransId="{EFF0CF4B-476C-4E4A-AA42-8F5BD17A8C3B}" sibTransId="{7BBDB3FC-6828-45C4-98C0-F034D4A9F3C8}"/>
    <dgm:cxn modelId="{96768585-8C38-4A77-A930-1FA142267562}" srcId="{1E0CB86B-9BBB-4903-AA0C-E0433ED806C2}" destId="{F79FEA65-BA98-4118-B34C-2BA53048B6A5}" srcOrd="1" destOrd="0" parTransId="{E01B8E13-A547-42F5-9CAE-4E9C19380700}" sibTransId="{3598BF2C-D3C5-414C-9A2B-13E874CE5D65}"/>
    <dgm:cxn modelId="{31EC0AE6-5A66-434A-9271-25DDA25FD464}" type="presOf" srcId="{3166D4B3-421A-456C-85E1-0C05515BF1AE}" destId="{3A3572B0-3AB5-43AD-9F28-C644A915258D}" srcOrd="0" destOrd="0" presId="urn:microsoft.com/office/officeart/2005/8/layout/radial1"/>
    <dgm:cxn modelId="{13C3934A-E981-4D7B-9ACF-7D964BDED344}" srcId="{1E0CB86B-9BBB-4903-AA0C-E0433ED806C2}" destId="{273B582C-7BFB-4BEF-8E4E-80DF33EC0387}" srcOrd="3" destOrd="0" parTransId="{A2D058BE-E302-48AE-823E-58268CF0EA34}" sibTransId="{632D4A13-268B-48B9-BF83-2E509382FC9A}"/>
    <dgm:cxn modelId="{0A04641A-FD01-419E-B901-51008B37E386}" type="presOf" srcId="{F79FEA65-BA98-4118-B34C-2BA53048B6A5}" destId="{41650457-729F-4929-AA6C-BA7BB6CC8BF6}" srcOrd="0" destOrd="0" presId="urn:microsoft.com/office/officeart/2005/8/layout/radial1"/>
    <dgm:cxn modelId="{93F3EF2D-9518-497A-B6F2-FB1349C6AED6}" type="presOf" srcId="{677D8493-4734-4D12-A6B1-DC00EC788CF2}" destId="{9F986D6B-63C3-4286-BCC7-4ACB55801C76}" srcOrd="0" destOrd="0" presId="urn:microsoft.com/office/officeart/2005/8/layout/radial1"/>
    <dgm:cxn modelId="{855B8FF3-1C7C-4F3D-9ECA-26C76A553AA4}" srcId="{1E0CB86B-9BBB-4903-AA0C-E0433ED806C2}" destId="{0C55B9C1-7993-44A8-A990-FD72D4D5A35B}" srcOrd="0" destOrd="0" parTransId="{94C21166-1095-42B1-B759-83BEFCA9A5BD}" sibTransId="{AA14BE40-78D5-4793-9997-FE64FDB5FC82}"/>
    <dgm:cxn modelId="{B2288260-49F0-4887-A023-16B2ECCA60A3}" type="presOf" srcId="{273B582C-7BFB-4BEF-8E4E-80DF33EC0387}" destId="{940773F8-D883-4912-B38B-6DE0171132C3}" srcOrd="0" destOrd="0" presId="urn:microsoft.com/office/officeart/2005/8/layout/radial1"/>
    <dgm:cxn modelId="{A6EEE5E1-88EA-4F98-BBE2-25A58FBFF22B}" type="presOf" srcId="{1E0CB86B-9BBB-4903-AA0C-E0433ED806C2}" destId="{2BC299BE-CF9D-4027-AE0E-9CD005C84838}" srcOrd="0" destOrd="0" presId="urn:microsoft.com/office/officeart/2005/8/layout/radial1"/>
    <dgm:cxn modelId="{1C186A83-7EFC-4799-A789-77C5A607CF15}" type="presOf" srcId="{0C55B9C1-7993-44A8-A990-FD72D4D5A35B}" destId="{CFA7F20A-8E52-4206-BD6A-F5187653A717}" srcOrd="0" destOrd="0" presId="urn:microsoft.com/office/officeart/2005/8/layout/radial1"/>
    <dgm:cxn modelId="{A31AD2C8-F565-4939-8048-12BF35939573}" type="presOf" srcId="{94C21166-1095-42B1-B759-83BEFCA9A5BD}" destId="{40784A77-9615-4289-AF73-A20CAE3A3190}" srcOrd="1" destOrd="0" presId="urn:microsoft.com/office/officeart/2005/8/layout/radial1"/>
    <dgm:cxn modelId="{7F540D8A-1ECA-4A4C-A609-C76519856D5A}" type="presOf" srcId="{6D8F3164-8B2F-403F-A691-16FB3A36D53D}" destId="{B8A3DBF1-0732-4D60-965A-14F0BBE8C4FB}" srcOrd="0" destOrd="0" presId="urn:microsoft.com/office/officeart/2005/8/layout/radial1"/>
    <dgm:cxn modelId="{BC4EB2E8-E9BF-45F4-A3DD-1FB3992D2936}" type="presOf" srcId="{A2D058BE-E302-48AE-823E-58268CF0EA34}" destId="{4832C77F-E48A-4BA3-9847-0F4D51CEAC7C}" srcOrd="1" destOrd="0" presId="urn:microsoft.com/office/officeart/2005/8/layout/radial1"/>
    <dgm:cxn modelId="{0968DB3D-0C3B-43DB-A25A-2F2D6FC2495F}" type="presOf" srcId="{35F577BD-E074-4198-AA59-1C45292D03F6}" destId="{F902031D-B48A-4369-9FC8-FE72468864B8}" srcOrd="0" destOrd="0" presId="urn:microsoft.com/office/officeart/2005/8/layout/radial1"/>
    <dgm:cxn modelId="{1B07871B-9A4F-4BEC-9D3E-046BA63E0C54}" type="presOf" srcId="{94C21166-1095-42B1-B759-83BEFCA9A5BD}" destId="{10F5E60D-3384-4F97-A9A1-B196E222A83E}" srcOrd="0" destOrd="0" presId="urn:microsoft.com/office/officeart/2005/8/layout/radial1"/>
    <dgm:cxn modelId="{C347E7C8-CAC1-4793-93F8-7B0F22361559}" srcId="{1E0CB86B-9BBB-4903-AA0C-E0433ED806C2}" destId="{3166D4B3-421A-456C-85E1-0C05515BF1AE}" srcOrd="4" destOrd="0" parTransId="{07F986E8-85DC-431B-975B-608B3B81D96B}" sibTransId="{DA99F75F-2066-45BC-8ED8-2B28F90366B6}"/>
    <dgm:cxn modelId="{EA6ED789-2608-446F-8489-EFF969436503}" type="presOf" srcId="{6D8F3164-8B2F-403F-A691-16FB3A36D53D}" destId="{95944B1B-FDAB-42D7-85A3-7EE4AC63A7F4}" srcOrd="1" destOrd="0" presId="urn:microsoft.com/office/officeart/2005/8/layout/radial1"/>
    <dgm:cxn modelId="{1290B76D-2710-49F1-9713-83ADB7447A6C}" srcId="{1E0CB86B-9BBB-4903-AA0C-E0433ED806C2}" destId="{4CDFD32E-923F-4155-A9D0-8CBEE5783DFC}" srcOrd="5" destOrd="0" parTransId="{6D8F3164-8B2F-403F-A691-16FB3A36D53D}" sibTransId="{64DCBA96-796C-4ED1-8FF8-0BADC0B4A9BD}"/>
    <dgm:cxn modelId="{851F2CAE-227E-46E4-B4B8-2E3759E637F5}" type="presOf" srcId="{07F986E8-85DC-431B-975B-608B3B81D96B}" destId="{F8F80AD2-8350-45F3-B28D-84E9D68688FC}" srcOrd="0" destOrd="0" presId="urn:microsoft.com/office/officeart/2005/8/layout/radial1"/>
    <dgm:cxn modelId="{167AB1DE-3B30-4CB9-A0C2-BFD02B2E07F7}" srcId="{1E0CB86B-9BBB-4903-AA0C-E0433ED806C2}" destId="{35F577BD-E074-4198-AA59-1C45292D03F6}" srcOrd="2" destOrd="0" parTransId="{677D8493-4734-4D12-A6B1-DC00EC788CF2}" sibTransId="{14362815-58A4-4CDB-863E-BF45C7A4747B}"/>
    <dgm:cxn modelId="{8942D69F-246A-4160-BD10-698A183A1B99}" type="presOf" srcId="{4CDFD32E-923F-4155-A9D0-8CBEE5783DFC}" destId="{C43AAD6F-43DF-425B-9C96-1B9148F6A208}" srcOrd="0" destOrd="0" presId="urn:microsoft.com/office/officeart/2005/8/layout/radial1"/>
    <dgm:cxn modelId="{46A32925-8647-4F62-9C38-BBF22480646B}" type="presParOf" srcId="{27CAE707-680A-45F3-8314-5D7C862FD5DC}" destId="{2BC299BE-CF9D-4027-AE0E-9CD005C84838}" srcOrd="0" destOrd="0" presId="urn:microsoft.com/office/officeart/2005/8/layout/radial1"/>
    <dgm:cxn modelId="{9112C776-A0E6-4F9D-9431-40FB0D612E40}" type="presParOf" srcId="{27CAE707-680A-45F3-8314-5D7C862FD5DC}" destId="{10F5E60D-3384-4F97-A9A1-B196E222A83E}" srcOrd="1" destOrd="0" presId="urn:microsoft.com/office/officeart/2005/8/layout/radial1"/>
    <dgm:cxn modelId="{EB2FEDC8-938A-4FD5-9554-AED1A0426433}" type="presParOf" srcId="{10F5E60D-3384-4F97-A9A1-B196E222A83E}" destId="{40784A77-9615-4289-AF73-A20CAE3A3190}" srcOrd="0" destOrd="0" presId="urn:microsoft.com/office/officeart/2005/8/layout/radial1"/>
    <dgm:cxn modelId="{8C49A6EE-F5B5-423D-A08F-3FF51340443A}" type="presParOf" srcId="{27CAE707-680A-45F3-8314-5D7C862FD5DC}" destId="{CFA7F20A-8E52-4206-BD6A-F5187653A717}" srcOrd="2" destOrd="0" presId="urn:microsoft.com/office/officeart/2005/8/layout/radial1"/>
    <dgm:cxn modelId="{25268C2D-0F41-43B0-920F-9EC8E5CCE02D}" type="presParOf" srcId="{27CAE707-680A-45F3-8314-5D7C862FD5DC}" destId="{1B131316-6D31-408E-9E35-DEDF4789C144}" srcOrd="3" destOrd="0" presId="urn:microsoft.com/office/officeart/2005/8/layout/radial1"/>
    <dgm:cxn modelId="{D61610BF-5E3C-4AFD-89AA-94401D69F455}" type="presParOf" srcId="{1B131316-6D31-408E-9E35-DEDF4789C144}" destId="{E873FB56-960F-45FA-BFAA-08DC57FC42B2}" srcOrd="0" destOrd="0" presId="urn:microsoft.com/office/officeart/2005/8/layout/radial1"/>
    <dgm:cxn modelId="{1CA0C592-7C5C-4E06-9795-82D3FDD9E471}" type="presParOf" srcId="{27CAE707-680A-45F3-8314-5D7C862FD5DC}" destId="{41650457-729F-4929-AA6C-BA7BB6CC8BF6}" srcOrd="4" destOrd="0" presId="urn:microsoft.com/office/officeart/2005/8/layout/radial1"/>
    <dgm:cxn modelId="{7C9FD30B-7EB0-4926-92BC-E41830B6D56B}" type="presParOf" srcId="{27CAE707-680A-45F3-8314-5D7C862FD5DC}" destId="{9F986D6B-63C3-4286-BCC7-4ACB55801C76}" srcOrd="5" destOrd="0" presId="urn:microsoft.com/office/officeart/2005/8/layout/radial1"/>
    <dgm:cxn modelId="{EBFAE05B-0B1F-4C87-9511-641E7320FC68}" type="presParOf" srcId="{9F986D6B-63C3-4286-BCC7-4ACB55801C76}" destId="{463518CA-0691-4BF9-A798-9ADF368AAFF8}" srcOrd="0" destOrd="0" presId="urn:microsoft.com/office/officeart/2005/8/layout/radial1"/>
    <dgm:cxn modelId="{8AF1C063-BBDF-40CC-9797-AF4F6F912CF2}" type="presParOf" srcId="{27CAE707-680A-45F3-8314-5D7C862FD5DC}" destId="{F902031D-B48A-4369-9FC8-FE72468864B8}" srcOrd="6" destOrd="0" presId="urn:microsoft.com/office/officeart/2005/8/layout/radial1"/>
    <dgm:cxn modelId="{3E874B10-5BB0-4604-8852-B03FEB6F5C4C}" type="presParOf" srcId="{27CAE707-680A-45F3-8314-5D7C862FD5DC}" destId="{9E89B4B9-4DC1-4576-A29B-60DE1F28F13E}" srcOrd="7" destOrd="0" presId="urn:microsoft.com/office/officeart/2005/8/layout/radial1"/>
    <dgm:cxn modelId="{FD5B8C27-E47B-4185-BF6C-485860904A55}" type="presParOf" srcId="{9E89B4B9-4DC1-4576-A29B-60DE1F28F13E}" destId="{4832C77F-E48A-4BA3-9847-0F4D51CEAC7C}" srcOrd="0" destOrd="0" presId="urn:microsoft.com/office/officeart/2005/8/layout/radial1"/>
    <dgm:cxn modelId="{DA350AEF-C393-4193-B3F3-A08F2B6B7C3E}" type="presParOf" srcId="{27CAE707-680A-45F3-8314-5D7C862FD5DC}" destId="{940773F8-D883-4912-B38B-6DE0171132C3}" srcOrd="8" destOrd="0" presId="urn:microsoft.com/office/officeart/2005/8/layout/radial1"/>
    <dgm:cxn modelId="{18304DCA-B713-4221-AA77-5C216729FB4C}" type="presParOf" srcId="{27CAE707-680A-45F3-8314-5D7C862FD5DC}" destId="{F8F80AD2-8350-45F3-B28D-84E9D68688FC}" srcOrd="9" destOrd="0" presId="urn:microsoft.com/office/officeart/2005/8/layout/radial1"/>
    <dgm:cxn modelId="{A441F0AB-A54F-408A-9519-6E73891D692C}" type="presParOf" srcId="{F8F80AD2-8350-45F3-B28D-84E9D68688FC}" destId="{8DED1243-7429-449C-AF22-2C26D0EB1B37}" srcOrd="0" destOrd="0" presId="urn:microsoft.com/office/officeart/2005/8/layout/radial1"/>
    <dgm:cxn modelId="{6DBA52F5-C9E3-4A5F-A03A-FD34FE7C40FC}" type="presParOf" srcId="{27CAE707-680A-45F3-8314-5D7C862FD5DC}" destId="{3A3572B0-3AB5-43AD-9F28-C644A915258D}" srcOrd="10" destOrd="0" presId="urn:microsoft.com/office/officeart/2005/8/layout/radial1"/>
    <dgm:cxn modelId="{99A5E2B1-930F-4B5B-A910-CEC04AE2BEBB}" type="presParOf" srcId="{27CAE707-680A-45F3-8314-5D7C862FD5DC}" destId="{B8A3DBF1-0732-4D60-965A-14F0BBE8C4FB}" srcOrd="11" destOrd="0" presId="urn:microsoft.com/office/officeart/2005/8/layout/radial1"/>
    <dgm:cxn modelId="{58D8C168-0374-464D-AC2D-92E89AB3C7EA}" type="presParOf" srcId="{B8A3DBF1-0732-4D60-965A-14F0BBE8C4FB}" destId="{95944B1B-FDAB-42D7-85A3-7EE4AC63A7F4}" srcOrd="0" destOrd="0" presId="urn:microsoft.com/office/officeart/2005/8/layout/radial1"/>
    <dgm:cxn modelId="{2E28062A-4569-4202-92A4-4374AB1D6E0A}" type="presParOf" srcId="{27CAE707-680A-45F3-8314-5D7C862FD5DC}" destId="{C43AAD6F-43DF-425B-9C96-1B9148F6A208}" srcOrd="12" destOrd="0" presId="urn:microsoft.com/office/officeart/2005/8/layout/radial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BC299BE-CF9D-4027-AE0E-9CD005C84838}">
      <dsp:nvSpPr>
        <dsp:cNvPr id="0" name=""/>
        <dsp:cNvSpPr/>
      </dsp:nvSpPr>
      <dsp:spPr>
        <a:xfrm>
          <a:off x="3506018" y="1585937"/>
          <a:ext cx="1217562" cy="1217562"/>
        </a:xfrm>
        <a:prstGeom prst="ellipse">
          <a:avLst/>
        </a:prstGeom>
        <a:gradFill rotWithShape="0">
          <a:gsLst>
            <a:gs pos="0">
              <a:schemeClr val="accent1">
                <a:hueOff val="0"/>
                <a:satOff val="0"/>
                <a:lumOff val="0"/>
                <a:alphaOff val="0"/>
                <a:tint val="70000"/>
                <a:satMod val="130000"/>
              </a:schemeClr>
            </a:gs>
            <a:gs pos="43000">
              <a:schemeClr val="accent1">
                <a:hueOff val="0"/>
                <a:satOff val="0"/>
                <a:lumOff val="0"/>
                <a:alphaOff val="0"/>
                <a:tint val="44000"/>
                <a:satMod val="165000"/>
              </a:schemeClr>
            </a:gs>
            <a:gs pos="93000">
              <a:schemeClr val="accent1">
                <a:hueOff val="0"/>
                <a:satOff val="0"/>
                <a:lumOff val="0"/>
                <a:alphaOff val="0"/>
                <a:tint val="15000"/>
                <a:satMod val="165000"/>
              </a:schemeClr>
            </a:gs>
            <a:gs pos="100000">
              <a:schemeClr val="accent1">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 tIns="24765" rIns="24765" bIns="24765" numCol="1" spcCol="1270" anchor="ctr" anchorCtr="0">
          <a:noAutofit/>
        </a:bodyPr>
        <a:lstStyle/>
        <a:p>
          <a:pPr lvl="0" algn="ctr" defTabSz="1733550">
            <a:lnSpc>
              <a:spcPct val="90000"/>
            </a:lnSpc>
            <a:spcBef>
              <a:spcPct val="0"/>
            </a:spcBef>
            <a:spcAft>
              <a:spcPct val="35000"/>
            </a:spcAft>
          </a:pPr>
          <a:r>
            <a:rPr lang="en-US" sz="3900" kern="1200" dirty="0" smtClean="0"/>
            <a:t>You</a:t>
          </a:r>
          <a:endParaRPr lang="en-US" sz="3900" kern="1200" dirty="0"/>
        </a:p>
      </dsp:txBody>
      <dsp:txXfrm>
        <a:off x="3506018" y="1585937"/>
        <a:ext cx="1217562" cy="1217562"/>
      </dsp:txXfrm>
    </dsp:sp>
    <dsp:sp modelId="{10F5E60D-3384-4F97-A9A1-B196E222A83E}">
      <dsp:nvSpPr>
        <dsp:cNvPr id="0" name=""/>
        <dsp:cNvSpPr/>
      </dsp:nvSpPr>
      <dsp:spPr>
        <a:xfrm rot="16200000">
          <a:off x="3931901" y="1389723"/>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6200000">
        <a:off x="4105655" y="1393894"/>
        <a:ext cx="18289" cy="18289"/>
      </dsp:txXfrm>
    </dsp:sp>
    <dsp:sp modelId="{CFA7F20A-8E52-4206-BD6A-F5187653A717}">
      <dsp:nvSpPr>
        <dsp:cNvPr id="0" name=""/>
        <dsp:cNvSpPr/>
      </dsp:nvSpPr>
      <dsp:spPr>
        <a:xfrm>
          <a:off x="3506018" y="2577"/>
          <a:ext cx="1217562" cy="1217562"/>
        </a:xfrm>
        <a:prstGeom prst="ellipse">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Mary</a:t>
          </a:r>
          <a:endParaRPr lang="en-US" sz="1300" kern="1200" dirty="0"/>
        </a:p>
      </dsp:txBody>
      <dsp:txXfrm>
        <a:off x="3506018" y="2577"/>
        <a:ext cx="1217562" cy="1217562"/>
      </dsp:txXfrm>
    </dsp:sp>
    <dsp:sp modelId="{1B131316-6D31-408E-9E35-DEDF4789C144}">
      <dsp:nvSpPr>
        <dsp:cNvPr id="0" name=""/>
        <dsp:cNvSpPr/>
      </dsp:nvSpPr>
      <dsp:spPr>
        <a:xfrm rot="19800000">
          <a:off x="4617516" y="1785563"/>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9800000">
        <a:off x="4791269" y="1789733"/>
        <a:ext cx="18289" cy="18289"/>
      </dsp:txXfrm>
    </dsp:sp>
    <dsp:sp modelId="{41650457-729F-4929-AA6C-BA7BB6CC8BF6}">
      <dsp:nvSpPr>
        <dsp:cNvPr id="0" name=""/>
        <dsp:cNvSpPr/>
      </dsp:nvSpPr>
      <dsp:spPr>
        <a:xfrm>
          <a:off x="4877247" y="794257"/>
          <a:ext cx="1217562" cy="1217562"/>
        </a:xfrm>
        <a:prstGeom prst="ellipse">
          <a:avLst/>
        </a:prstGeom>
        <a:gradFill rotWithShape="0">
          <a:gsLst>
            <a:gs pos="0">
              <a:schemeClr val="accent3">
                <a:hueOff val="0"/>
                <a:satOff val="0"/>
                <a:lumOff val="0"/>
                <a:alphaOff val="0"/>
                <a:tint val="70000"/>
                <a:satMod val="130000"/>
              </a:schemeClr>
            </a:gs>
            <a:gs pos="43000">
              <a:schemeClr val="accent3">
                <a:hueOff val="0"/>
                <a:satOff val="0"/>
                <a:lumOff val="0"/>
                <a:alphaOff val="0"/>
                <a:tint val="44000"/>
                <a:satMod val="165000"/>
              </a:schemeClr>
            </a:gs>
            <a:gs pos="93000">
              <a:schemeClr val="accent3">
                <a:hueOff val="0"/>
                <a:satOff val="0"/>
                <a:lumOff val="0"/>
                <a:alphaOff val="0"/>
                <a:tint val="15000"/>
                <a:satMod val="165000"/>
              </a:schemeClr>
            </a:gs>
            <a:gs pos="100000">
              <a:schemeClr val="accent3">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3">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Marketing</a:t>
          </a:r>
          <a:endParaRPr lang="en-US" sz="1300" kern="1200" dirty="0"/>
        </a:p>
      </dsp:txBody>
      <dsp:txXfrm>
        <a:off x="4877247" y="794257"/>
        <a:ext cx="1217562" cy="1217562"/>
      </dsp:txXfrm>
    </dsp:sp>
    <dsp:sp modelId="{9F986D6B-63C3-4286-BCC7-4ACB55801C76}">
      <dsp:nvSpPr>
        <dsp:cNvPr id="0" name=""/>
        <dsp:cNvSpPr/>
      </dsp:nvSpPr>
      <dsp:spPr>
        <a:xfrm rot="1800000">
          <a:off x="4617516" y="2577242"/>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800000">
        <a:off x="4791269" y="2581413"/>
        <a:ext cx="18289" cy="18289"/>
      </dsp:txXfrm>
    </dsp:sp>
    <dsp:sp modelId="{F902031D-B48A-4369-9FC8-FE72468864B8}">
      <dsp:nvSpPr>
        <dsp:cNvPr id="0" name=""/>
        <dsp:cNvSpPr/>
      </dsp:nvSpPr>
      <dsp:spPr>
        <a:xfrm>
          <a:off x="4877247" y="2377616"/>
          <a:ext cx="1217562" cy="1217562"/>
        </a:xfrm>
        <a:prstGeom prst="ellipse">
          <a:avLst/>
        </a:prstGeom>
        <a:gradFill rotWithShape="0">
          <a:gsLst>
            <a:gs pos="0">
              <a:schemeClr val="accent4">
                <a:hueOff val="0"/>
                <a:satOff val="0"/>
                <a:lumOff val="0"/>
                <a:alphaOff val="0"/>
                <a:tint val="70000"/>
                <a:satMod val="130000"/>
              </a:schemeClr>
            </a:gs>
            <a:gs pos="43000">
              <a:schemeClr val="accent4">
                <a:hueOff val="0"/>
                <a:satOff val="0"/>
                <a:lumOff val="0"/>
                <a:alphaOff val="0"/>
                <a:tint val="44000"/>
                <a:satMod val="165000"/>
              </a:schemeClr>
            </a:gs>
            <a:gs pos="93000">
              <a:schemeClr val="accent4">
                <a:hueOff val="0"/>
                <a:satOff val="0"/>
                <a:lumOff val="0"/>
                <a:alphaOff val="0"/>
                <a:tint val="15000"/>
                <a:satMod val="165000"/>
              </a:schemeClr>
            </a:gs>
            <a:gs pos="100000">
              <a:schemeClr val="accent4">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4">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Edward</a:t>
          </a:r>
          <a:endParaRPr lang="en-US" sz="1300" kern="1200" dirty="0"/>
        </a:p>
      </dsp:txBody>
      <dsp:txXfrm>
        <a:off x="4877247" y="2377616"/>
        <a:ext cx="1217562" cy="1217562"/>
      </dsp:txXfrm>
    </dsp:sp>
    <dsp:sp modelId="{9E89B4B9-4DC1-4576-A29B-60DE1F28F13E}">
      <dsp:nvSpPr>
        <dsp:cNvPr id="0" name=""/>
        <dsp:cNvSpPr/>
      </dsp:nvSpPr>
      <dsp:spPr>
        <a:xfrm rot="5400000">
          <a:off x="3931901" y="2973082"/>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5400000">
        <a:off x="4105655" y="2977253"/>
        <a:ext cx="18289" cy="18289"/>
      </dsp:txXfrm>
    </dsp:sp>
    <dsp:sp modelId="{940773F8-D883-4912-B38B-6DE0171132C3}">
      <dsp:nvSpPr>
        <dsp:cNvPr id="0" name=""/>
        <dsp:cNvSpPr/>
      </dsp:nvSpPr>
      <dsp:spPr>
        <a:xfrm>
          <a:off x="3506018" y="3169296"/>
          <a:ext cx="1217562" cy="1217562"/>
        </a:xfrm>
        <a:prstGeom prst="ellipse">
          <a:avLst/>
        </a:prstGeom>
        <a:gradFill rotWithShape="0">
          <a:gsLst>
            <a:gs pos="0">
              <a:schemeClr val="accent5">
                <a:hueOff val="0"/>
                <a:satOff val="0"/>
                <a:lumOff val="0"/>
                <a:alphaOff val="0"/>
                <a:tint val="70000"/>
                <a:satMod val="130000"/>
              </a:schemeClr>
            </a:gs>
            <a:gs pos="43000">
              <a:schemeClr val="accent5">
                <a:hueOff val="0"/>
                <a:satOff val="0"/>
                <a:lumOff val="0"/>
                <a:alphaOff val="0"/>
                <a:tint val="44000"/>
                <a:satMod val="165000"/>
              </a:schemeClr>
            </a:gs>
            <a:gs pos="93000">
              <a:schemeClr val="accent5">
                <a:hueOff val="0"/>
                <a:satOff val="0"/>
                <a:lumOff val="0"/>
                <a:alphaOff val="0"/>
                <a:tint val="15000"/>
                <a:satMod val="165000"/>
              </a:schemeClr>
            </a:gs>
            <a:gs pos="100000">
              <a:schemeClr val="accent5">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5">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Accounting</a:t>
          </a:r>
          <a:endParaRPr lang="en-US" sz="1300" kern="1200" dirty="0"/>
        </a:p>
      </dsp:txBody>
      <dsp:txXfrm>
        <a:off x="3506018" y="3169296"/>
        <a:ext cx="1217562" cy="1217562"/>
      </dsp:txXfrm>
    </dsp:sp>
    <dsp:sp modelId="{F8F80AD2-8350-45F3-B28D-84E9D68688FC}">
      <dsp:nvSpPr>
        <dsp:cNvPr id="0" name=""/>
        <dsp:cNvSpPr/>
      </dsp:nvSpPr>
      <dsp:spPr>
        <a:xfrm rot="9000000">
          <a:off x="3246287" y="2577242"/>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9000000">
        <a:off x="3420040" y="2581413"/>
        <a:ext cx="18289" cy="18289"/>
      </dsp:txXfrm>
    </dsp:sp>
    <dsp:sp modelId="{3A3572B0-3AB5-43AD-9F28-C644A915258D}">
      <dsp:nvSpPr>
        <dsp:cNvPr id="0" name=""/>
        <dsp:cNvSpPr/>
      </dsp:nvSpPr>
      <dsp:spPr>
        <a:xfrm>
          <a:off x="2134789" y="2377616"/>
          <a:ext cx="1217562" cy="1217562"/>
        </a:xfrm>
        <a:prstGeom prst="ellipse">
          <a:avLst/>
        </a:prstGeom>
        <a:gradFill rotWithShape="0">
          <a:gsLst>
            <a:gs pos="0">
              <a:schemeClr val="accent6">
                <a:hueOff val="0"/>
                <a:satOff val="0"/>
                <a:lumOff val="0"/>
                <a:alphaOff val="0"/>
                <a:tint val="70000"/>
                <a:satMod val="130000"/>
              </a:schemeClr>
            </a:gs>
            <a:gs pos="43000">
              <a:schemeClr val="accent6">
                <a:hueOff val="0"/>
                <a:satOff val="0"/>
                <a:lumOff val="0"/>
                <a:alphaOff val="0"/>
                <a:tint val="44000"/>
                <a:satMod val="165000"/>
              </a:schemeClr>
            </a:gs>
            <a:gs pos="93000">
              <a:schemeClr val="accent6">
                <a:hueOff val="0"/>
                <a:satOff val="0"/>
                <a:lumOff val="0"/>
                <a:alphaOff val="0"/>
                <a:tint val="15000"/>
                <a:satMod val="165000"/>
              </a:schemeClr>
            </a:gs>
            <a:gs pos="100000">
              <a:schemeClr val="accent6">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6">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John</a:t>
          </a:r>
          <a:endParaRPr lang="en-US" sz="1300" kern="1200" dirty="0"/>
        </a:p>
      </dsp:txBody>
      <dsp:txXfrm>
        <a:off x="2134789" y="2377616"/>
        <a:ext cx="1217562" cy="1217562"/>
      </dsp:txXfrm>
    </dsp:sp>
    <dsp:sp modelId="{B8A3DBF1-0732-4D60-965A-14F0BBE8C4FB}">
      <dsp:nvSpPr>
        <dsp:cNvPr id="0" name=""/>
        <dsp:cNvSpPr/>
      </dsp:nvSpPr>
      <dsp:spPr>
        <a:xfrm rot="12600000">
          <a:off x="3246287" y="1785563"/>
          <a:ext cx="365796" cy="26630"/>
        </a:xfrm>
        <a:custGeom>
          <a:avLst/>
          <a:gdLst/>
          <a:ahLst/>
          <a:cxnLst/>
          <a:rect l="0" t="0" r="0" b="0"/>
          <a:pathLst>
            <a:path>
              <a:moveTo>
                <a:pt x="0" y="13315"/>
              </a:moveTo>
              <a:lnTo>
                <a:pt x="365796" y="13315"/>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rot="12600000">
        <a:off x="3420040" y="1789733"/>
        <a:ext cx="18289" cy="18289"/>
      </dsp:txXfrm>
    </dsp:sp>
    <dsp:sp modelId="{C43AAD6F-43DF-425B-9C96-1B9148F6A208}">
      <dsp:nvSpPr>
        <dsp:cNvPr id="0" name=""/>
        <dsp:cNvSpPr/>
      </dsp:nvSpPr>
      <dsp:spPr>
        <a:xfrm>
          <a:off x="2134789" y="794257"/>
          <a:ext cx="1217562" cy="1217562"/>
        </a:xfrm>
        <a:prstGeom prst="ellipse">
          <a:avLst/>
        </a:prstGeom>
        <a:gradFill rotWithShape="0">
          <a:gsLst>
            <a:gs pos="0">
              <a:schemeClr val="accent2">
                <a:hueOff val="0"/>
                <a:satOff val="0"/>
                <a:lumOff val="0"/>
                <a:alphaOff val="0"/>
                <a:tint val="70000"/>
                <a:satMod val="130000"/>
              </a:schemeClr>
            </a:gs>
            <a:gs pos="43000">
              <a:schemeClr val="accent2">
                <a:hueOff val="0"/>
                <a:satOff val="0"/>
                <a:lumOff val="0"/>
                <a:alphaOff val="0"/>
                <a:tint val="44000"/>
                <a:satMod val="165000"/>
              </a:schemeClr>
            </a:gs>
            <a:gs pos="93000">
              <a:schemeClr val="accent2">
                <a:hueOff val="0"/>
                <a:satOff val="0"/>
                <a:lumOff val="0"/>
                <a:alphaOff val="0"/>
                <a:tint val="15000"/>
                <a:satMod val="165000"/>
              </a:schemeClr>
            </a:gs>
            <a:gs pos="100000">
              <a:schemeClr val="accent2">
                <a:hueOff val="0"/>
                <a:satOff val="0"/>
                <a:lumOff val="0"/>
                <a:alphaOff val="0"/>
                <a:tint val="5000"/>
                <a:satMod val="250000"/>
              </a:schemeClr>
            </a:gs>
          </a:gsLst>
          <a:path path="circle">
            <a:fillToRect l="50000" t="130000" r="50000" b="-30000"/>
          </a:path>
        </a:gradFill>
        <a:ln>
          <a:noFill/>
        </a:ln>
        <a:effectLst>
          <a:outerShdw blurRad="57150" dist="38100" dir="5400000" algn="ctr" rotWithShape="0">
            <a:schemeClr val="accent2">
              <a:hueOff val="0"/>
              <a:satOff val="0"/>
              <a:lumOff val="0"/>
              <a:alphaOff val="0"/>
              <a:shade val="9000"/>
              <a:satMod val="105000"/>
              <a:alpha val="48000"/>
            </a:scheme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lvl="0" algn="ctr" defTabSz="577850">
            <a:lnSpc>
              <a:spcPct val="90000"/>
            </a:lnSpc>
            <a:spcBef>
              <a:spcPct val="0"/>
            </a:spcBef>
            <a:spcAft>
              <a:spcPct val="35000"/>
            </a:spcAft>
          </a:pPr>
          <a:r>
            <a:rPr lang="en-US" sz="1300" kern="1200" dirty="0" smtClean="0"/>
            <a:t>Terry</a:t>
          </a:r>
          <a:endParaRPr lang="en-US" sz="1300" kern="1200" dirty="0"/>
        </a:p>
      </dsp:txBody>
      <dsp:txXfrm>
        <a:off x="2134789" y="794257"/>
        <a:ext cx="1217562" cy="1217562"/>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6B40AA-FE8F-4C24-8B98-72A24C4C05C6}" type="datetimeFigureOut">
              <a:rPr lang="en-US" smtClean="0"/>
              <a:pPr/>
              <a:t>12/3/2014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367DDF-0C2B-4D7E-8DDF-BA4C55DC624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0CEACF-9519-4434-96A9-B233C2448919}" type="datetimeFigureOut">
              <a:rPr lang="en-US" smtClean="0"/>
              <a:pPr/>
              <a:t>12/3/2014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0CDE84C-68E0-4418-B9FA-4B222FF96D7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0CDE84C-68E0-4418-B9FA-4B222FF96D7B}"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one requires that  you spend extra-curricular time with co-workers, but you cannot constantly be snarky to them either.</a:t>
            </a:r>
          </a:p>
          <a:p>
            <a:endParaRPr lang="en-US" dirty="0"/>
          </a:p>
          <a:p>
            <a:r>
              <a:rPr lang="en-US" dirty="0" smtClean="0"/>
              <a:t>Example of Dad and his grudge against David.</a:t>
            </a:r>
          </a:p>
          <a:p>
            <a:endParaRPr lang="en-US" dirty="0"/>
          </a:p>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matter how odd or difficult you believe someone to be – this is most likely not the person they are at all times and to all people. Somebody cares for this person, and knowing that means there must be something redeeming about them.</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 thinking about that difficult person – you need to gauge the issue and how you should deal with it.</a:t>
            </a:r>
          </a:p>
          <a:p>
            <a:r>
              <a:rPr lang="en-US" dirty="0" smtClean="0"/>
              <a:t>Look at yourself – are you doing something that is actively causing this unappreciated action in someone else? </a:t>
            </a:r>
          </a:p>
          <a:p>
            <a:r>
              <a:rPr lang="en-US" dirty="0" smtClean="0"/>
              <a:t>Not everything is about you – maybe you over-reacted?</a:t>
            </a:r>
          </a:p>
          <a:p>
            <a:r>
              <a:rPr lang="en-US" dirty="0" smtClean="0"/>
              <a:t>Put yourself in the other’s position – perhaps they are putting pressure on you because they are feeling pressure, maybe they have not had a winning idea in awhile and resent that you have had several.  Also – think of cultural issues – Indian head bobble, water cooler issue.</a:t>
            </a:r>
          </a:p>
          <a:p>
            <a:r>
              <a:rPr lang="en-US" dirty="0" smtClean="0"/>
              <a:t>Use someone as a sounding board if you cannot figure out for yourself if you truly have an issue or if it is all in your head.  Try for someone who is in another department, or completely unrelated to your office.</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 all difficult individuals</a:t>
            </a:r>
            <a:r>
              <a:rPr lang="en-US" baseline="0" dirty="0" smtClean="0"/>
              <a:t> we face require direct confrontation.</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reason to drag out issues in front of others.</a:t>
            </a:r>
          </a:p>
          <a:p>
            <a:r>
              <a:rPr lang="en-US" dirty="0" smtClean="0"/>
              <a:t>Ask to speak with the person and make sure that it is convenient for them.</a:t>
            </a:r>
          </a:p>
          <a:p>
            <a:r>
              <a:rPr lang="en-US" dirty="0" smtClean="0"/>
              <a:t>Using “you” puts people on the defensive immediately: instead of saying “You never sent me that email” try “I never received the email” “I am concerned about this comment” etc.</a:t>
            </a:r>
          </a:p>
          <a:p>
            <a:r>
              <a:rPr lang="en-US" dirty="0" smtClean="0"/>
              <a:t>Thank-</a:t>
            </a:r>
            <a:r>
              <a:rPr lang="en-US" dirty="0" err="1" smtClean="0"/>
              <a:t>yous</a:t>
            </a:r>
            <a:r>
              <a:rPr lang="en-US" dirty="0" smtClean="0"/>
              <a:t> go a long way. End with some laughter to cut the tension ad alleviate any bad feelings.</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chronic offenders, dealings may be tempered by following these guidelines.</a:t>
            </a:r>
          </a:p>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chronic offenders, dealings may be tempered by following these guidelines.</a:t>
            </a:r>
          </a:p>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Apparent Comp: </a:t>
            </a:r>
            <a:r>
              <a:rPr lang="en-US" dirty="0" err="1" smtClean="0"/>
              <a:t>Nutri</a:t>
            </a:r>
            <a:r>
              <a:rPr lang="en-US" dirty="0" smtClean="0"/>
              <a:t>-bullet</a:t>
            </a:r>
          </a:p>
          <a:p>
            <a:r>
              <a:rPr lang="en-US" dirty="0" smtClean="0"/>
              <a:t>Alibis – John knows he</a:t>
            </a:r>
            <a:r>
              <a:rPr lang="en-US" baseline="0" dirty="0" smtClean="0"/>
              <a:t> is responsible for doing inventory – it is in his job description – but he always has an excuse when is asked to do it. “I’m tired.” “I’m sick of doing it.” “It should be Mary’s job.”</a:t>
            </a:r>
          </a:p>
          <a:p>
            <a:r>
              <a:rPr lang="en-US" baseline="0" dirty="0" smtClean="0"/>
              <a:t>Avoidance- When trouble arises, Mark can’t be found.</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Though described as “end loser” why presenting – why is IT specifically</a:t>
            </a:r>
            <a:r>
              <a:rPr lang="en-US" baseline="0" dirty="0" smtClean="0"/>
              <a:t> in</a:t>
            </a:r>
            <a:r>
              <a:rPr lang="en-US" dirty="0" smtClean="0"/>
              <a:t> need</a:t>
            </a:r>
          </a:p>
        </p:txBody>
      </p:sp>
      <p:sp>
        <p:nvSpPr>
          <p:cNvPr id="4" name="Slide Number Placeholder 3"/>
          <p:cNvSpPr>
            <a:spLocks noGrp="1"/>
          </p:cNvSpPr>
          <p:nvPr>
            <p:ph type="sldNum" sz="quarter" idx="10"/>
          </p:nvPr>
        </p:nvSpPr>
        <p:spPr/>
        <p:txBody>
          <a:bodyPr/>
          <a:lstStyle/>
          <a:p>
            <a:fld id="{D0CDE84C-68E0-4418-B9FA-4B222FF96D7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Best</a:t>
            </a:r>
            <a:r>
              <a:rPr lang="en-US" baseline="0" dirty="0" smtClean="0"/>
              <a:t> way to deal with a difficult boss is to Manage Up.</a:t>
            </a:r>
          </a:p>
          <a:p>
            <a:r>
              <a:rPr lang="en-US" baseline="0" dirty="0" smtClean="0"/>
              <a:t>1- what matters to your boss? </a:t>
            </a:r>
          </a:p>
          <a:p>
            <a:r>
              <a:rPr lang="en-US" baseline="0" dirty="0" smtClean="0"/>
              <a:t>2-make yourself indispensable so that you are seen as a valuable asset</a:t>
            </a:r>
          </a:p>
          <a:p>
            <a:r>
              <a:rPr lang="en-US" dirty="0" smtClean="0"/>
              <a:t>3-Don’t use your boss’s bad behavior as an excuse to slack off – be the change you want to see in the world (Gandhi)</a:t>
            </a:r>
          </a:p>
          <a:p>
            <a:r>
              <a:rPr lang="en-US" dirty="0" smtClean="0"/>
              <a:t>4-Just because it is easier to “suffer quietly” or leave – don’t assume</a:t>
            </a:r>
            <a:r>
              <a:rPr lang="en-US" baseline="0" dirty="0" smtClean="0"/>
              <a:t> that your boss can’t take the feedback</a:t>
            </a:r>
          </a:p>
          <a:p>
            <a:r>
              <a:rPr lang="en-US" dirty="0" smtClean="0"/>
              <a:t>5- if they prefer to communicate in short emails – try to match their style</a:t>
            </a:r>
          </a:p>
          <a:p>
            <a:r>
              <a:rPr lang="en-US" dirty="0" smtClean="0"/>
              <a:t>6-if they bully – get their power from cowering – stand firm.  If</a:t>
            </a:r>
            <a:r>
              <a:rPr lang="en-US" baseline="0" dirty="0" smtClean="0"/>
              <a:t> you choose to call your boss on this behavior, do it with a cool head, make sure things are documented, and have a back-up plan</a:t>
            </a:r>
            <a:endParaRPr lang="en-US" dirty="0" smtClean="0"/>
          </a:p>
          <a:p>
            <a:r>
              <a:rPr lang="en-US" dirty="0" smtClean="0"/>
              <a:t>7-Research</a:t>
            </a:r>
            <a:r>
              <a:rPr lang="en-US" baseline="0" dirty="0" smtClean="0"/>
              <a:t> a new department before you move to it – if a new company – try to get a sense of the culture before you go.</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Think of all your</a:t>
            </a:r>
            <a:r>
              <a:rPr lang="en-US" baseline="0" dirty="0" smtClean="0"/>
              <a:t> relationships at work – you can even include groups/departments.</a:t>
            </a:r>
          </a:p>
          <a:p>
            <a:r>
              <a:rPr lang="en-US" baseline="0" dirty="0" smtClean="0"/>
              <a:t>Try to identify and describe that difficult behavior they are exhibiting.</a:t>
            </a:r>
          </a:p>
          <a:p>
            <a:endParaRPr lang="en-US" baseline="0" dirty="0" smtClean="0"/>
          </a:p>
          <a:p>
            <a:r>
              <a:rPr lang="en-US" baseline="0" dirty="0" smtClean="0"/>
              <a:t>Keep in mind – most co-workers are enjoyable until you don’t get your way – then we tend to see them as difficult!</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 matter who you are – someone out there cannot stand to be around you</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Sometimes also called “Bull”</a:t>
            </a:r>
          </a:p>
          <a:p>
            <a:endParaRPr lang="en-US" dirty="0"/>
          </a:p>
          <a:p>
            <a:r>
              <a:rPr lang="en-US" dirty="0" smtClean="0"/>
              <a:t>Will do anything to get their way and dissuade the crowd from your ideas/</a:t>
            </a:r>
            <a:r>
              <a:rPr lang="en-US" dirty="0" err="1" smtClean="0"/>
              <a:t>pov</a:t>
            </a:r>
            <a:endParaRPr lang="en-US" dirty="0" smtClean="0"/>
          </a:p>
          <a:p>
            <a:endParaRPr lang="en-US" dirty="0"/>
          </a:p>
          <a:p>
            <a:r>
              <a:rPr lang="en-US" dirty="0" smtClean="0"/>
              <a:t>Others are often fearful of these types</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all know one of these – comments can border on funny, but are often cutting</a:t>
            </a:r>
          </a:p>
          <a:p>
            <a:r>
              <a:rPr lang="en-US" dirty="0" smtClean="0"/>
              <a:t>Can be an instigator to groups losing focus or ganging up on you and your ideas</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They do not take criticism well at all</a:t>
            </a:r>
          </a:p>
          <a:p>
            <a:r>
              <a:rPr lang="en-US" dirty="0" smtClean="0"/>
              <a:t>Will not only correct you, but will make sure that all know that you were wrong &amp; that they were the ones who had to correct you.</a:t>
            </a:r>
          </a:p>
          <a:p>
            <a:endParaRPr lang="en-US" dirty="0"/>
          </a:p>
          <a:p>
            <a:r>
              <a:rPr lang="en-US" dirty="0" smtClean="0"/>
              <a:t>Lesser known “think they know it all” gives facts that sound convincing, but are actually incorrect</a:t>
            </a:r>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0CDE84C-68E0-4418-B9FA-4B222FF96D7B}"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D0CDE84C-68E0-4418-B9FA-4B222FF96D7B}"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59D3BB8-CA86-4B27-BAB3-96668B6CE2AD}" type="datetimeFigureOut">
              <a:rPr lang="en-US" smtClean="0"/>
              <a:pPr/>
              <a:t>12/3/2014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0161CB14-1AE1-4A0B-9D23-2AC2D4EA05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D3BB8-CA86-4B27-BAB3-96668B6CE2AD}"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D3BB8-CA86-4B27-BAB3-96668B6CE2AD}"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59D3BB8-CA86-4B27-BAB3-96668B6CE2AD}"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59D3BB8-CA86-4B27-BAB3-96668B6CE2AD}" type="datetimeFigureOut">
              <a:rPr lang="en-US" smtClean="0"/>
              <a:pPr/>
              <a:t>12/3/2014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61CB14-1AE1-4A0B-9D23-2AC2D4EA059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9D3BB8-CA86-4B27-BAB3-96668B6CE2AD}"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59D3BB8-CA86-4B27-BAB3-96668B6CE2AD}" type="datetimeFigureOut">
              <a:rPr lang="en-US" smtClean="0"/>
              <a:pPr/>
              <a:t>12/3/2014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59D3BB8-CA86-4B27-BAB3-96668B6CE2AD}" type="datetimeFigureOut">
              <a:rPr lang="en-US" smtClean="0"/>
              <a:pPr/>
              <a:t>12/3/2014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9D3BB8-CA86-4B27-BAB3-96668B6CE2AD}" type="datetimeFigureOut">
              <a:rPr lang="en-US" smtClean="0"/>
              <a:pPr/>
              <a:t>12/3/2014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59D3BB8-CA86-4B27-BAB3-96668B6CE2AD}"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61CB14-1AE1-4A0B-9D23-2AC2D4EA05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59D3BB8-CA86-4B27-BAB3-96668B6CE2AD}" type="datetimeFigureOut">
              <a:rPr lang="en-US" smtClean="0"/>
              <a:pPr/>
              <a:t>12/3/2014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0161CB14-1AE1-4A0B-9D23-2AC2D4EA059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59D3BB8-CA86-4B27-BAB3-96668B6CE2AD}" type="datetimeFigureOut">
              <a:rPr lang="en-US" smtClean="0"/>
              <a:pPr/>
              <a:t>12/3/2014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161CB14-1AE1-4A0B-9D23-2AC2D4EA059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Dealing With Difficult</a:t>
            </a:r>
            <a:br>
              <a:rPr lang="en-US" dirty="0" smtClean="0"/>
            </a:br>
            <a:r>
              <a:rPr lang="en-US" dirty="0" smtClean="0"/>
              <a:t>Co-Workers</a:t>
            </a:r>
            <a:endParaRPr lang="en-US" dirty="0"/>
          </a:p>
        </p:txBody>
      </p:sp>
      <p:sp>
        <p:nvSpPr>
          <p:cNvPr id="3" name="Subtitle 2"/>
          <p:cNvSpPr>
            <a:spLocks noGrp="1"/>
          </p:cNvSpPr>
          <p:nvPr>
            <p:ph type="subTitle" idx="1"/>
          </p:nvPr>
        </p:nvSpPr>
        <p:spPr/>
        <p:txBody>
          <a:bodyPr/>
          <a:lstStyle/>
          <a:p>
            <a:pPr algn="ctr"/>
            <a:endParaRPr lang="en-US" dirty="0" smtClean="0"/>
          </a:p>
          <a:p>
            <a:pPr algn="ctr"/>
            <a:r>
              <a:rPr lang="en-US" dirty="0" smtClean="0"/>
              <a:t>Tips, Strategies, and the Golden Rules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I have to deal ???</a:t>
            </a:r>
            <a:endParaRPr lang="en-US" dirty="0"/>
          </a:p>
        </p:txBody>
      </p:sp>
      <p:sp>
        <p:nvSpPr>
          <p:cNvPr id="3" name="Content Placeholder 2"/>
          <p:cNvSpPr>
            <a:spLocks noGrp="1"/>
          </p:cNvSpPr>
          <p:nvPr>
            <p:ph idx="1"/>
          </p:nvPr>
        </p:nvSpPr>
        <p:spPr/>
        <p:txBody>
          <a:bodyPr/>
          <a:lstStyle/>
          <a:p>
            <a:r>
              <a:rPr lang="en-US" dirty="0" smtClean="0"/>
              <a:t>You do not have to LOVE your co-workers, you just need to tolerate them enough to work effectively with them.</a:t>
            </a:r>
          </a:p>
          <a:p>
            <a:r>
              <a:rPr lang="en-US" dirty="0" smtClean="0"/>
              <a:t>Ignoring the conflict will just make simmer – even if it is just in your mind.</a:t>
            </a:r>
          </a:p>
          <a:p>
            <a:r>
              <a:rPr lang="en-US" dirty="0" smtClean="0"/>
              <a:t>Worst case scenario is that the conflict worsens and becomes noticeable to other co-workers and even your boss – and now YOU are labeled as the “difficult” person!!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Golden Rule #2:</a:t>
            </a:r>
            <a:endParaRPr lang="en-US" dirty="0"/>
          </a:p>
        </p:txBody>
      </p:sp>
      <p:sp>
        <p:nvSpPr>
          <p:cNvPr id="3" name="Content Placeholder 2"/>
          <p:cNvSpPr>
            <a:spLocks noGrp="1"/>
          </p:cNvSpPr>
          <p:nvPr>
            <p:ph idx="1"/>
          </p:nvPr>
        </p:nvSpPr>
        <p:spPr/>
        <p:txBody>
          <a:bodyPr>
            <a:normAutofit/>
          </a:bodyPr>
          <a:lstStyle/>
          <a:p>
            <a:pPr algn="ctr">
              <a:buNone/>
            </a:pPr>
            <a:endParaRPr lang="en-US" sz="4800" dirty="0" smtClean="0">
              <a:latin typeface="Arial Black" pitchFamily="34" charset="0"/>
            </a:endParaRPr>
          </a:p>
          <a:p>
            <a:pPr algn="ctr">
              <a:buNone/>
            </a:pPr>
            <a:r>
              <a:rPr lang="en-US" sz="4800" dirty="0" smtClean="0">
                <a:latin typeface="Arial Black" pitchFamily="34" charset="0"/>
              </a:rPr>
              <a:t>Someone at home loves that weirdo!</a:t>
            </a:r>
            <a:endParaRPr lang="en-US" sz="4800" dirty="0">
              <a:latin typeface="Arial Black" pitchFamily="34" charset="0"/>
            </a:endParaRPr>
          </a:p>
        </p:txBody>
      </p:sp>
      <p:pic>
        <p:nvPicPr>
          <p:cNvPr id="8199" name="Picture 7" descr="C:\Users\Gigi\AppData\Local\Microsoft\Windows\Temporary Internet Files\Content.IE5\WIEY0F7Y\MP900384783[1].jpg"/>
          <p:cNvPicPr>
            <a:picLocks noChangeAspect="1" noChangeArrowheads="1"/>
          </p:cNvPicPr>
          <p:nvPr/>
        </p:nvPicPr>
        <p:blipFill>
          <a:blip r:embed="rId3" cstate="print"/>
          <a:srcRect/>
          <a:stretch>
            <a:fillRect/>
          </a:stretch>
        </p:blipFill>
        <p:spPr bwMode="auto">
          <a:xfrm>
            <a:off x="228600" y="3810000"/>
            <a:ext cx="2435352" cy="255981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dissolv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8199"/>
                                        </p:tgtEl>
                                        <p:attrNameLst>
                                          <p:attrName>style.visibility</p:attrName>
                                        </p:attrNameLst>
                                      </p:cBhvr>
                                      <p:to>
                                        <p:strVal val="visible"/>
                                      </p:to>
                                    </p:set>
                                    <p:animEffect transition="in" filter="dissolve">
                                      <p:cBhvr>
                                        <p:cTn id="12" dur="500"/>
                                        <p:tgtEl>
                                          <p:spTgt spid="81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Dealing With the Issue:</a:t>
            </a:r>
            <a:endParaRPr lang="en-US" dirty="0"/>
          </a:p>
        </p:txBody>
      </p:sp>
      <p:sp>
        <p:nvSpPr>
          <p:cNvPr id="3" name="Content Placeholder 2"/>
          <p:cNvSpPr>
            <a:spLocks noGrp="1"/>
          </p:cNvSpPr>
          <p:nvPr>
            <p:ph idx="1"/>
          </p:nvPr>
        </p:nvSpPr>
        <p:spPr>
          <a:xfrm>
            <a:off x="457200" y="1935480"/>
            <a:ext cx="4800600" cy="4389120"/>
          </a:xfrm>
        </p:spPr>
        <p:txBody>
          <a:bodyPr/>
          <a:lstStyle/>
          <a:p>
            <a:pPr marL="514350" indent="-514350">
              <a:buFont typeface="+mj-lt"/>
              <a:buAutoNum type="arabicPeriod"/>
            </a:pPr>
            <a:r>
              <a:rPr lang="en-US" dirty="0" smtClean="0"/>
              <a:t>Examine  yourself .</a:t>
            </a:r>
          </a:p>
          <a:p>
            <a:pPr marL="514350" indent="-514350">
              <a:buFont typeface="+mj-lt"/>
              <a:buAutoNum type="arabicPeriod"/>
            </a:pPr>
            <a:endParaRPr lang="en-US" dirty="0" smtClean="0"/>
          </a:p>
          <a:p>
            <a:pPr marL="514350" indent="-514350">
              <a:buFont typeface="+mj-lt"/>
              <a:buAutoNum type="arabicPeriod"/>
            </a:pPr>
            <a:r>
              <a:rPr lang="en-US" dirty="0" smtClean="0"/>
              <a:t>Try not to take it personally.</a:t>
            </a:r>
          </a:p>
          <a:p>
            <a:pPr marL="514350" indent="-514350">
              <a:buFont typeface="+mj-lt"/>
              <a:buAutoNum type="arabicPeriod"/>
            </a:pPr>
            <a:endParaRPr lang="en-US" dirty="0" smtClean="0"/>
          </a:p>
          <a:p>
            <a:pPr marL="514350" indent="-514350">
              <a:buFont typeface="+mj-lt"/>
              <a:buAutoNum type="arabicPeriod"/>
            </a:pPr>
            <a:r>
              <a:rPr lang="en-US" dirty="0" smtClean="0"/>
              <a:t>Put yourself in the other person’s shoes.</a:t>
            </a:r>
          </a:p>
          <a:p>
            <a:pPr marL="514350" indent="-514350">
              <a:buFont typeface="+mj-lt"/>
              <a:buAutoNum type="arabicPeriod"/>
            </a:pPr>
            <a:endParaRPr lang="en-US" dirty="0" smtClean="0"/>
          </a:p>
          <a:p>
            <a:pPr marL="514350" indent="-514350">
              <a:buFont typeface="+mj-lt"/>
              <a:buAutoNum type="arabicPeriod"/>
            </a:pPr>
            <a:r>
              <a:rPr lang="en-US" dirty="0" smtClean="0"/>
              <a:t>Explore the issue with a trusted friend or colleague.</a:t>
            </a:r>
          </a:p>
          <a:p>
            <a:pPr marL="514350" indent="-514350">
              <a:buFont typeface="+mj-lt"/>
              <a:buAutoNum type="arabicPeriod"/>
            </a:pPr>
            <a:endParaRPr lang="en-US" dirty="0"/>
          </a:p>
        </p:txBody>
      </p:sp>
      <p:pic>
        <p:nvPicPr>
          <p:cNvPr id="9218" name="Picture 2" descr="C:\Users\Gigi\AppData\Local\Microsoft\Windows\Temporary Internet Files\Content.IE5\W6QAIU7L\MC900078751[1].wmf"/>
          <p:cNvPicPr>
            <a:picLocks noChangeAspect="1" noChangeArrowheads="1"/>
          </p:cNvPicPr>
          <p:nvPr/>
        </p:nvPicPr>
        <p:blipFill>
          <a:blip r:embed="rId3" cstate="print"/>
          <a:srcRect/>
          <a:stretch>
            <a:fillRect/>
          </a:stretch>
        </p:blipFill>
        <p:spPr bwMode="auto">
          <a:xfrm>
            <a:off x="5254164" y="2286000"/>
            <a:ext cx="3448405" cy="3048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9218"/>
                                        </p:tgtEl>
                                        <p:attrNameLst>
                                          <p:attrName>style.visibility</p:attrName>
                                        </p:attrNameLst>
                                      </p:cBhvr>
                                      <p:to>
                                        <p:strVal val="visible"/>
                                      </p:to>
                                    </p:set>
                                    <p:animEffect transition="in" filter="dissolve">
                                      <p:cBhvr>
                                        <p:cTn id="13" dur="500"/>
                                        <p:tgtEl>
                                          <p:spTgt spid="9218"/>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 calcmode="lin" valueType="num">
                                      <p:cBhvr additive="base">
                                        <p:cTn id="2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 calcmode="lin" valueType="num">
                                      <p:cBhvr additive="base">
                                        <p:cTn id="3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Direct Confrontation</a:t>
            </a:r>
            <a:endParaRPr lang="en-US" dirty="0"/>
          </a:p>
        </p:txBody>
      </p:sp>
      <p:sp>
        <p:nvSpPr>
          <p:cNvPr id="3" name="Content Placeholder 2"/>
          <p:cNvSpPr>
            <a:spLocks noGrp="1"/>
          </p:cNvSpPr>
          <p:nvPr>
            <p:ph sz="half" idx="1"/>
          </p:nvPr>
        </p:nvSpPr>
        <p:spPr/>
        <p:txBody>
          <a:bodyPr/>
          <a:lstStyle/>
          <a:p>
            <a:r>
              <a:rPr lang="en-US" dirty="0" smtClean="0"/>
              <a:t>Is it likely to achieve corrected action?</a:t>
            </a:r>
          </a:p>
          <a:p>
            <a:r>
              <a:rPr lang="en-US" dirty="0" smtClean="0"/>
              <a:t>Is it practical/viable within the constraints of the situation?</a:t>
            </a:r>
          </a:p>
          <a:p>
            <a:r>
              <a:rPr lang="en-US" dirty="0" smtClean="0"/>
              <a:t>Will the person/people involved be able to carry out the solution?</a:t>
            </a:r>
          </a:p>
          <a:p>
            <a:r>
              <a:rPr lang="en-US" dirty="0" smtClean="0"/>
              <a:t>Pick your battles! </a:t>
            </a:r>
            <a:endParaRPr lang="en-US" dirty="0"/>
          </a:p>
        </p:txBody>
      </p:sp>
      <p:pic>
        <p:nvPicPr>
          <p:cNvPr id="1026" name="Picture 2" descr="C:\Users\Gigi\AppData\Local\Microsoft\Windows\Temporary Internet Files\Content.IE5\WIEY0F7Y\MP900442223[1].jpg"/>
          <p:cNvPicPr>
            <a:picLocks noGrp="1" noChangeAspect="1" noChangeArrowheads="1"/>
          </p:cNvPicPr>
          <p:nvPr>
            <p:ph sz="half" idx="2"/>
          </p:nvPr>
        </p:nvPicPr>
        <p:blipFill>
          <a:blip r:embed="rId3" cstate="print"/>
          <a:srcRect/>
          <a:stretch>
            <a:fillRect/>
          </a:stretch>
        </p:blipFill>
        <p:spPr bwMode="auto">
          <a:xfrm>
            <a:off x="4648200" y="2791619"/>
            <a:ext cx="4038600" cy="2692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dissolve">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amond(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diamond(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diamond(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Talking it out</a:t>
            </a:r>
            <a:endParaRPr lang="en-US" dirty="0"/>
          </a:p>
        </p:txBody>
      </p:sp>
      <p:sp>
        <p:nvSpPr>
          <p:cNvPr id="4" name="Content Placeholder 3"/>
          <p:cNvSpPr>
            <a:spLocks noGrp="1"/>
          </p:cNvSpPr>
          <p:nvPr>
            <p:ph sz="half" idx="2"/>
          </p:nvPr>
        </p:nvSpPr>
        <p:spPr>
          <a:xfrm>
            <a:off x="4648200" y="1371600"/>
            <a:ext cx="4038600" cy="4983325"/>
          </a:xfrm>
        </p:spPr>
        <p:txBody>
          <a:bodyPr>
            <a:normAutofit/>
          </a:bodyPr>
          <a:lstStyle/>
          <a:p>
            <a:r>
              <a:rPr lang="en-US" dirty="0" smtClean="0"/>
              <a:t>Communicate in private</a:t>
            </a:r>
          </a:p>
          <a:p>
            <a:r>
              <a:rPr lang="en-US" dirty="0" smtClean="0"/>
              <a:t>Ensure understanding &amp; communication</a:t>
            </a:r>
          </a:p>
          <a:p>
            <a:r>
              <a:rPr lang="en-US" dirty="0" smtClean="0"/>
              <a:t>Use “I” rather than “you”</a:t>
            </a:r>
          </a:p>
          <a:p>
            <a:r>
              <a:rPr lang="en-US" dirty="0" smtClean="0"/>
              <a:t>Be assertive but not obnoxious</a:t>
            </a:r>
          </a:p>
          <a:p>
            <a:r>
              <a:rPr lang="en-US" dirty="0" smtClean="0"/>
              <a:t>Describe the behavior that is difficult and what you would like changed</a:t>
            </a:r>
          </a:p>
          <a:p>
            <a:r>
              <a:rPr lang="en-US" dirty="0" smtClean="0"/>
              <a:t>Try to compromise</a:t>
            </a:r>
          </a:p>
          <a:p>
            <a:r>
              <a:rPr lang="en-US" dirty="0" smtClean="0"/>
              <a:t>Reward positive behavior</a:t>
            </a:r>
            <a:endParaRPr lang="en-US" dirty="0"/>
          </a:p>
        </p:txBody>
      </p:sp>
      <p:pic>
        <p:nvPicPr>
          <p:cNvPr id="10242" name="Picture 2" descr="C:\Users\Gigi\AppData\Local\Microsoft\Windows\Temporary Internet Files\Content.IE5\MN2S9RRN\MC900360516[1].wmf"/>
          <p:cNvPicPr>
            <a:picLocks noChangeAspect="1" noChangeArrowheads="1"/>
          </p:cNvPicPr>
          <p:nvPr/>
        </p:nvPicPr>
        <p:blipFill>
          <a:blip r:embed="rId3" cstate="print"/>
          <a:srcRect/>
          <a:stretch>
            <a:fillRect/>
          </a:stretch>
        </p:blipFill>
        <p:spPr bwMode="auto">
          <a:xfrm>
            <a:off x="533400" y="2590800"/>
            <a:ext cx="3717000" cy="2286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dissolv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dissolv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dissolv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dissolv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dissolv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dissolv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dissolve">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Interacting by Type</a:t>
            </a:r>
            <a:endParaRPr lang="en-US" dirty="0"/>
          </a:p>
        </p:txBody>
      </p:sp>
      <p:graphicFrame>
        <p:nvGraphicFramePr>
          <p:cNvPr id="5" name="Content Placeholder 4"/>
          <p:cNvGraphicFramePr>
            <a:graphicFrameLocks noGrp="1"/>
          </p:cNvGraphicFramePr>
          <p:nvPr>
            <p:ph sz="half" idx="1"/>
          </p:nvPr>
        </p:nvGraphicFramePr>
        <p:xfrm>
          <a:off x="457200" y="1920875"/>
          <a:ext cx="8305800" cy="3627948"/>
        </p:xfrm>
        <a:graphic>
          <a:graphicData uri="http://schemas.openxmlformats.org/drawingml/2006/table">
            <a:tbl>
              <a:tblPr firstRow="1" bandRow="1">
                <a:tableStyleId>{5C22544A-7EE6-4342-B048-85BDC9FD1C3A}</a:tableStyleId>
              </a:tblPr>
              <a:tblGrid>
                <a:gridCol w="2590800"/>
                <a:gridCol w="5715000"/>
              </a:tblGrid>
              <a:tr h="1524828">
                <a:tc>
                  <a:txBody>
                    <a:bodyPr/>
                    <a:lstStyle/>
                    <a:p>
                      <a:r>
                        <a:rPr lang="en-US" dirty="0" smtClean="0"/>
                        <a:t>Steam Roller</a:t>
                      </a:r>
                      <a:endParaRPr lang="en-US" dirty="0"/>
                    </a:p>
                  </a:txBody>
                  <a:tcPr/>
                </a:tc>
                <a:tc>
                  <a:txBody>
                    <a:bodyPr/>
                    <a:lstStyle/>
                    <a:p>
                      <a:pPr>
                        <a:buFont typeface="Arial" pitchFamily="34" charset="0"/>
                        <a:buChar char="•"/>
                      </a:pPr>
                      <a:r>
                        <a:rPr lang="en-US" dirty="0" smtClean="0"/>
                        <a:t>Never meet them head-on</a:t>
                      </a:r>
                    </a:p>
                    <a:p>
                      <a:pPr>
                        <a:buFont typeface="Arial" pitchFamily="34" charset="0"/>
                        <a:buChar char="•"/>
                      </a:pPr>
                      <a:r>
                        <a:rPr lang="en-US" dirty="0" smtClean="0"/>
                        <a:t>Allow the to blow off steam by speaking for awhile</a:t>
                      </a:r>
                    </a:p>
                    <a:p>
                      <a:pPr>
                        <a:buFont typeface="Arial" pitchFamily="34" charset="0"/>
                        <a:buChar char="•"/>
                      </a:pPr>
                      <a:r>
                        <a:rPr lang="en-US" dirty="0" smtClean="0"/>
                        <a:t>Walk,</a:t>
                      </a:r>
                      <a:r>
                        <a:rPr lang="en-US" baseline="0" dirty="0" smtClean="0"/>
                        <a:t> or move closer to them, calling them by name</a:t>
                      </a:r>
                    </a:p>
                    <a:p>
                      <a:pPr>
                        <a:buFont typeface="Arial" pitchFamily="34" charset="0"/>
                        <a:buChar char="•"/>
                      </a:pPr>
                      <a:r>
                        <a:rPr lang="en-US" baseline="0" dirty="0" smtClean="0"/>
                        <a:t>Present ideas in a friendly manner</a:t>
                      </a:r>
                      <a:endParaRPr lang="en-US" dirty="0"/>
                    </a:p>
                  </a:txBody>
                  <a:tcPr/>
                </a:tc>
              </a:tr>
              <a:tr h="883432">
                <a:tc>
                  <a:txBody>
                    <a:bodyPr/>
                    <a:lstStyle/>
                    <a:p>
                      <a:r>
                        <a:rPr lang="en-US" dirty="0" smtClean="0"/>
                        <a:t>Sniper</a:t>
                      </a:r>
                      <a:endParaRPr lang="en-US" dirty="0"/>
                    </a:p>
                  </a:txBody>
                  <a:tcPr/>
                </a:tc>
                <a:tc>
                  <a:txBody>
                    <a:bodyPr/>
                    <a:lstStyle/>
                    <a:p>
                      <a:pPr>
                        <a:buFont typeface="Arial" pitchFamily="34" charset="0"/>
                        <a:buChar char="•"/>
                      </a:pPr>
                      <a:r>
                        <a:rPr lang="en-US" dirty="0" smtClean="0"/>
                        <a:t>Do</a:t>
                      </a:r>
                      <a:r>
                        <a:rPr lang="en-US" baseline="0" dirty="0" smtClean="0"/>
                        <a:t> not ignore a dig</a:t>
                      </a:r>
                    </a:p>
                    <a:p>
                      <a:pPr>
                        <a:buFont typeface="Arial" pitchFamily="34" charset="0"/>
                        <a:buChar char="•"/>
                      </a:pPr>
                      <a:r>
                        <a:rPr lang="en-US" baseline="0" dirty="0" smtClean="0"/>
                        <a:t>Ask them if they meant that seriously or were they joking</a:t>
                      </a:r>
                      <a:endParaRPr lang="en-US" dirty="0"/>
                    </a:p>
                  </a:txBody>
                  <a:tcPr/>
                </a:tc>
              </a:tr>
              <a:tr h="883432">
                <a:tc>
                  <a:txBody>
                    <a:bodyPr/>
                    <a:lstStyle/>
                    <a:p>
                      <a:r>
                        <a:rPr lang="en-US" dirty="0" smtClean="0"/>
                        <a:t>Know-it-all</a:t>
                      </a:r>
                      <a:endParaRPr lang="en-US" dirty="0"/>
                    </a:p>
                  </a:txBody>
                  <a:tcPr/>
                </a:tc>
                <a:tc>
                  <a:txBody>
                    <a:bodyPr/>
                    <a:lstStyle/>
                    <a:p>
                      <a:pPr>
                        <a:buFont typeface="Arial" pitchFamily="34" charset="0"/>
                        <a:buChar char="•"/>
                      </a:pPr>
                      <a:r>
                        <a:rPr lang="en-US" dirty="0" smtClean="0"/>
                        <a:t>Be certain your facts are correct</a:t>
                      </a:r>
                    </a:p>
                    <a:p>
                      <a:pPr>
                        <a:buFont typeface="Arial" pitchFamily="34" charset="0"/>
                        <a:buChar char="•"/>
                      </a:pPr>
                      <a:r>
                        <a:rPr lang="en-US" dirty="0" smtClean="0"/>
                        <a:t>Put communication in writing</a:t>
                      </a:r>
                    </a:p>
                    <a:p>
                      <a:pPr>
                        <a:buFont typeface="Arial" pitchFamily="34" charset="0"/>
                        <a:buChar char="•"/>
                      </a:pPr>
                      <a:r>
                        <a:rPr lang="en-US" dirty="0" smtClean="0"/>
                        <a:t>Do not allow them to talk on and on</a:t>
                      </a:r>
                    </a:p>
                    <a:p>
                      <a:pPr>
                        <a:buFont typeface="Arial" pitchFamily="34" charset="0"/>
                        <a:buChar char="•"/>
                      </a:pPr>
                      <a:r>
                        <a:rPr lang="en-US" dirty="0" smtClean="0"/>
                        <a:t>Address each issue individually</a:t>
                      </a:r>
                      <a:endParaRPr lang="en-US" dirty="0"/>
                    </a:p>
                  </a:txBody>
                  <a:tcP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Interacting by Type</a:t>
            </a:r>
            <a:endParaRPr lang="en-US" dirty="0"/>
          </a:p>
        </p:txBody>
      </p:sp>
      <p:graphicFrame>
        <p:nvGraphicFramePr>
          <p:cNvPr id="5" name="Content Placeholder 4"/>
          <p:cNvGraphicFramePr>
            <a:graphicFrameLocks noGrp="1"/>
          </p:cNvGraphicFramePr>
          <p:nvPr>
            <p:ph sz="half" idx="1"/>
          </p:nvPr>
        </p:nvGraphicFramePr>
        <p:xfrm>
          <a:off x="457200" y="1920875"/>
          <a:ext cx="8305800" cy="3353628"/>
        </p:xfrm>
        <a:graphic>
          <a:graphicData uri="http://schemas.openxmlformats.org/drawingml/2006/table">
            <a:tbl>
              <a:tblPr firstRow="1" bandRow="1">
                <a:tableStyleId>{5C22544A-7EE6-4342-B048-85BDC9FD1C3A}</a:tableStyleId>
              </a:tblPr>
              <a:tblGrid>
                <a:gridCol w="2590800"/>
                <a:gridCol w="5715000"/>
              </a:tblGrid>
              <a:tr h="1524828">
                <a:tc>
                  <a:txBody>
                    <a:bodyPr/>
                    <a:lstStyle/>
                    <a:p>
                      <a:r>
                        <a:rPr lang="en-US" dirty="0" smtClean="0"/>
                        <a:t>Yes</a:t>
                      </a:r>
                      <a:r>
                        <a:rPr lang="en-US" baseline="0" dirty="0" smtClean="0"/>
                        <a:t> Person</a:t>
                      </a:r>
                    </a:p>
                    <a:p>
                      <a:r>
                        <a:rPr lang="en-US" baseline="0" dirty="0" smtClean="0"/>
                        <a:t>(Everything is great)</a:t>
                      </a:r>
                      <a:endParaRPr lang="en-US" dirty="0"/>
                    </a:p>
                  </a:txBody>
                  <a:tcPr/>
                </a:tc>
                <a:tc>
                  <a:txBody>
                    <a:bodyPr/>
                    <a:lstStyle/>
                    <a:p>
                      <a:pPr>
                        <a:buFont typeface="Arial" pitchFamily="34" charset="0"/>
                        <a:buChar char="•"/>
                      </a:pPr>
                      <a:r>
                        <a:rPr lang="en-US" dirty="0" smtClean="0"/>
                        <a:t>Ask</a:t>
                      </a:r>
                      <a:r>
                        <a:rPr lang="en-US" baseline="0" dirty="0" smtClean="0"/>
                        <a:t> open-ended questions that require  them to think </a:t>
                      </a:r>
                    </a:p>
                    <a:p>
                      <a:pPr>
                        <a:buFont typeface="Arial" pitchFamily="34" charset="0"/>
                        <a:buNone/>
                      </a:pPr>
                      <a:endParaRPr lang="en-US" dirty="0" smtClean="0"/>
                    </a:p>
                  </a:txBody>
                  <a:tcPr/>
                </a:tc>
              </a:tr>
              <a:tr h="883432">
                <a:tc>
                  <a:txBody>
                    <a:bodyPr/>
                    <a:lstStyle/>
                    <a:p>
                      <a:r>
                        <a:rPr lang="en-US" dirty="0" smtClean="0"/>
                        <a:t>No</a:t>
                      </a:r>
                      <a:r>
                        <a:rPr lang="en-US" baseline="0" dirty="0" smtClean="0"/>
                        <a:t> Person</a:t>
                      </a:r>
                    </a:p>
                    <a:p>
                      <a:r>
                        <a:rPr lang="en-US" baseline="0" dirty="0" smtClean="0"/>
                        <a:t>(We can’t do that)</a:t>
                      </a:r>
                      <a:endParaRPr lang="en-US" dirty="0"/>
                    </a:p>
                  </a:txBody>
                  <a:tcPr/>
                </a:tc>
                <a:tc>
                  <a:txBody>
                    <a:bodyPr/>
                    <a:lstStyle/>
                    <a:p>
                      <a:pPr>
                        <a:buFont typeface="Arial" pitchFamily="34" charset="0"/>
                        <a:buChar char="•"/>
                      </a:pPr>
                      <a:r>
                        <a:rPr lang="en-US" baseline="0" dirty="0" smtClean="0"/>
                        <a:t>Ask what we CAN do</a:t>
                      </a:r>
                    </a:p>
                    <a:p>
                      <a:pPr>
                        <a:buFont typeface="Arial" pitchFamily="34" charset="0"/>
                        <a:buChar char="•"/>
                      </a:pPr>
                      <a:r>
                        <a:rPr lang="en-US" baseline="0" dirty="0" smtClean="0"/>
                        <a:t>What do you feel would be an appropriate time line?</a:t>
                      </a:r>
                    </a:p>
                    <a:p>
                      <a:pPr>
                        <a:buFont typeface="Arial" pitchFamily="34" charset="0"/>
                        <a:buChar char="•"/>
                      </a:pPr>
                      <a:r>
                        <a:rPr lang="en-US" baseline="0" dirty="0" smtClean="0"/>
                        <a:t>Ask for their solutions</a:t>
                      </a:r>
                    </a:p>
                  </a:txBody>
                  <a:tcPr/>
                </a:tc>
              </a:tr>
              <a:tr h="883432">
                <a:tc>
                  <a:txBody>
                    <a:bodyPr/>
                    <a:lstStyle/>
                    <a:p>
                      <a:r>
                        <a:rPr lang="en-US" baseline="0" dirty="0" err="1" smtClean="0"/>
                        <a:t>Waffler</a:t>
                      </a:r>
                      <a:endParaRPr lang="en-US" dirty="0"/>
                    </a:p>
                  </a:txBody>
                  <a:tcPr/>
                </a:tc>
                <a:tc>
                  <a:txBody>
                    <a:bodyPr/>
                    <a:lstStyle/>
                    <a:p>
                      <a:pPr>
                        <a:buFont typeface="Arial" pitchFamily="34" charset="0"/>
                        <a:buChar char="•"/>
                      </a:pPr>
                      <a:r>
                        <a:rPr lang="en-US" dirty="0" smtClean="0"/>
                        <a:t>Ask</a:t>
                      </a:r>
                      <a:r>
                        <a:rPr lang="en-US" baseline="0" dirty="0" smtClean="0"/>
                        <a:t> to list choices so that they can try to work through their indecision</a:t>
                      </a:r>
                    </a:p>
                    <a:p>
                      <a:pPr>
                        <a:buFont typeface="Arial" pitchFamily="34" charset="0"/>
                        <a:buChar char="•"/>
                      </a:pPr>
                      <a:r>
                        <a:rPr lang="en-US" baseline="0" dirty="0" smtClean="0"/>
                        <a:t>Help them narrow down choices</a:t>
                      </a:r>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Gigi\AppData\Local\Microsoft\Windows\Temporary Internet Files\Content.IE5\W6QAIU7L\MP900431250[1].jpg"/>
          <p:cNvPicPr>
            <a:picLocks noGrp="1" noChangeAspect="1" noChangeArrowheads="1"/>
          </p:cNvPicPr>
          <p:nvPr>
            <p:ph sz="half" idx="2"/>
          </p:nvPr>
        </p:nvPicPr>
        <p:blipFill>
          <a:blip r:embed="rId3" cstate="print"/>
          <a:srcRect/>
          <a:stretch>
            <a:fillRect/>
          </a:stretch>
        </p:blipFill>
        <p:spPr bwMode="auto">
          <a:xfrm>
            <a:off x="4953000" y="4975850"/>
            <a:ext cx="3352800" cy="1882150"/>
          </a:xfrm>
          <a:prstGeom prst="rect">
            <a:avLst/>
          </a:prstGeom>
          <a:noFill/>
        </p:spPr>
      </p:pic>
      <p:sp>
        <p:nvSpPr>
          <p:cNvPr id="2" name="Title 1"/>
          <p:cNvSpPr>
            <a:spLocks noGrp="1"/>
          </p:cNvSpPr>
          <p:nvPr>
            <p:ph type="title"/>
          </p:nvPr>
        </p:nvSpPr>
        <p:spPr>
          <a:xfrm>
            <a:off x="457200" y="990600"/>
            <a:ext cx="8229600" cy="1200912"/>
          </a:xfrm>
        </p:spPr>
        <p:txBody>
          <a:bodyPr>
            <a:normAutofit fontScale="90000"/>
          </a:bodyPr>
          <a:lstStyle/>
          <a:p>
            <a:r>
              <a:rPr lang="en-US" dirty="0" smtClean="0"/>
              <a:t/>
            </a:r>
            <a:br>
              <a:rPr lang="en-US" dirty="0" smtClean="0"/>
            </a:br>
            <a:r>
              <a:rPr lang="en-US" dirty="0" smtClean="0"/>
              <a:t/>
            </a:r>
            <a:br>
              <a:rPr lang="en-US" dirty="0" smtClean="0"/>
            </a:br>
            <a:r>
              <a:rPr lang="en-US" dirty="0" smtClean="0"/>
              <a:t/>
            </a:r>
            <a:br>
              <a:rPr lang="en-US" dirty="0" smtClean="0"/>
            </a:br>
            <a:r>
              <a:rPr lang="en-US" dirty="0" smtClean="0"/>
              <a:t>Reactions: </a:t>
            </a:r>
            <a:r>
              <a:rPr lang="en-US" sz="3100" dirty="0" smtClean="0"/>
              <a:t>Most people will change when you point out the difficult behavior.</a:t>
            </a:r>
            <a:endParaRPr lang="en-US" sz="3100" dirty="0"/>
          </a:p>
        </p:txBody>
      </p:sp>
      <p:sp>
        <p:nvSpPr>
          <p:cNvPr id="3" name="Content Placeholder 2"/>
          <p:cNvSpPr>
            <a:spLocks noGrp="1"/>
          </p:cNvSpPr>
          <p:nvPr>
            <p:ph sz="half" idx="1"/>
          </p:nvPr>
        </p:nvSpPr>
        <p:spPr>
          <a:xfrm>
            <a:off x="381000" y="2362200"/>
            <a:ext cx="7696200" cy="3718715"/>
          </a:xfrm>
        </p:spPr>
        <p:txBody>
          <a:bodyPr/>
          <a:lstStyle/>
          <a:p>
            <a:pPr>
              <a:buNone/>
            </a:pPr>
            <a:r>
              <a:rPr lang="en-US" dirty="0" smtClean="0"/>
              <a:t>Watch for some pitfalls:</a:t>
            </a:r>
          </a:p>
          <a:p>
            <a:r>
              <a:rPr lang="en-US" u="sng" dirty="0" smtClean="0"/>
              <a:t>Apparent </a:t>
            </a:r>
            <a:r>
              <a:rPr lang="en-US" u="sng" dirty="0" smtClean="0"/>
              <a:t>Compliance: </a:t>
            </a:r>
            <a:r>
              <a:rPr lang="en-US" dirty="0" smtClean="0"/>
              <a:t>Changes for a bit, but reverts back to typical pattern</a:t>
            </a:r>
          </a:p>
          <a:p>
            <a:r>
              <a:rPr lang="en-US" u="sng" dirty="0" smtClean="0"/>
              <a:t>Alibis: </a:t>
            </a:r>
            <a:r>
              <a:rPr lang="en-US" dirty="0" smtClean="0"/>
              <a:t>Employees transfer responsibility for problems elsewhere</a:t>
            </a:r>
          </a:p>
          <a:p>
            <a:r>
              <a:rPr lang="en-US" u="sng" dirty="0" smtClean="0"/>
              <a:t>Avoidance: </a:t>
            </a:r>
            <a:r>
              <a:rPr lang="en-US" dirty="0" smtClean="0"/>
              <a:t>Employee absents himself from the scene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blinds(horizontal)">
                                      <p:cBhvr>
                                        <p:cTn id="12" dur="500"/>
                                        <p:tgtEl>
                                          <p:spTgt spid="205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linds(horizont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linds(horizont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blinds(horizontal)">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linds(horizontal)">
                                      <p:cBhvr>
                                        <p:cTn id="3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Escalations</a:t>
            </a:r>
            <a:endParaRPr lang="en-US" dirty="0"/>
          </a:p>
        </p:txBody>
      </p:sp>
      <p:sp>
        <p:nvSpPr>
          <p:cNvPr id="6" name="Content Placeholder 5"/>
          <p:cNvSpPr>
            <a:spLocks noGrp="1"/>
          </p:cNvSpPr>
          <p:nvPr>
            <p:ph idx="1"/>
          </p:nvPr>
        </p:nvSpPr>
        <p:spPr>
          <a:xfrm>
            <a:off x="457200" y="1935480"/>
            <a:ext cx="8229600" cy="2484120"/>
          </a:xfrm>
        </p:spPr>
        <p:txBody>
          <a:bodyPr/>
          <a:lstStyle/>
          <a:p>
            <a:r>
              <a:rPr lang="en-US" dirty="0" smtClean="0"/>
              <a:t>Keep your composure, or walk away.</a:t>
            </a:r>
          </a:p>
          <a:p>
            <a:r>
              <a:rPr lang="en-US" dirty="0" smtClean="0"/>
              <a:t>If the situation is not resolved, you can request to meet with your co-worker and your employer.</a:t>
            </a:r>
          </a:p>
          <a:p>
            <a:r>
              <a:rPr lang="en-US" dirty="0" smtClean="0"/>
              <a:t>Worst-case scenarios: transfer departments within the same company or quit.</a:t>
            </a:r>
          </a:p>
        </p:txBody>
      </p:sp>
      <p:pic>
        <p:nvPicPr>
          <p:cNvPr id="11269" name="Picture 5" descr="C:\Users\Gigi\AppData\Local\Microsoft\Windows\Temporary Internet Files\Content.IE5\W6QAIU7L\MC900304521[1].wmf"/>
          <p:cNvPicPr>
            <a:picLocks noChangeAspect="1" noChangeArrowheads="1"/>
          </p:cNvPicPr>
          <p:nvPr/>
        </p:nvPicPr>
        <p:blipFill>
          <a:blip r:embed="rId3" cstate="print"/>
          <a:srcRect/>
          <a:stretch>
            <a:fillRect/>
          </a:stretch>
        </p:blipFill>
        <p:spPr bwMode="auto">
          <a:xfrm>
            <a:off x="4724400" y="4114800"/>
            <a:ext cx="3352800" cy="2240266"/>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Other situations: Manager to Employee</a:t>
            </a:r>
            <a:endParaRPr lang="en-US" sz="4000" dirty="0"/>
          </a:p>
        </p:txBody>
      </p:sp>
      <p:sp>
        <p:nvSpPr>
          <p:cNvPr id="3" name="Content Placeholder 2"/>
          <p:cNvSpPr>
            <a:spLocks noGrp="1"/>
          </p:cNvSpPr>
          <p:nvPr>
            <p:ph sz="half" idx="1"/>
          </p:nvPr>
        </p:nvSpPr>
        <p:spPr>
          <a:xfrm>
            <a:off x="457200" y="1920084"/>
            <a:ext cx="8305800" cy="4633115"/>
          </a:xfrm>
        </p:spPr>
        <p:txBody>
          <a:bodyPr>
            <a:normAutofit/>
          </a:bodyPr>
          <a:lstStyle/>
          <a:p>
            <a:pPr>
              <a:buNone/>
            </a:pPr>
            <a:r>
              <a:rPr lang="en-US" sz="2400" dirty="0" smtClean="0"/>
              <a:t>You have an employee who does excellent work, but is: demanding, condescending, abrupt, tearful, insecure, etc. You don’t want to lose the good worker, but you need to correct the action.  </a:t>
            </a:r>
          </a:p>
          <a:p>
            <a:r>
              <a:rPr lang="en-US" sz="2400" dirty="0" smtClean="0"/>
              <a:t>Give the employee a corrective review that clearly describes the behavior, defined expectations, and time-frame to work within.  Have a follow-up meeting, provide feedback, and clear oversight. </a:t>
            </a:r>
          </a:p>
          <a:p>
            <a:r>
              <a:rPr lang="en-US" sz="2400" dirty="0" smtClean="0"/>
              <a:t>If you do not correct, other employees may start modeling the behavior of the one who is not corrected.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Gigi</a:t>
            </a:r>
            <a:r>
              <a:rPr lang="en-US" dirty="0" smtClean="0"/>
              <a:t> Bell</a:t>
            </a:r>
            <a:endParaRPr lang="en-US" dirty="0"/>
          </a:p>
        </p:txBody>
      </p:sp>
      <p:sp>
        <p:nvSpPr>
          <p:cNvPr id="3" name="Content Placeholder 2"/>
          <p:cNvSpPr>
            <a:spLocks noGrp="1"/>
          </p:cNvSpPr>
          <p:nvPr>
            <p:ph idx="1"/>
          </p:nvPr>
        </p:nvSpPr>
        <p:spPr/>
        <p:txBody>
          <a:bodyPr/>
          <a:lstStyle/>
          <a:p>
            <a:pPr>
              <a:buNone/>
            </a:pPr>
            <a:r>
              <a:rPr lang="en-US" dirty="0" smtClean="0"/>
              <a:t>@ </a:t>
            </a:r>
            <a:r>
              <a:rPr lang="en-US" dirty="0" err="1" smtClean="0"/>
              <a:t>SQLSpouse</a:t>
            </a:r>
            <a:endParaRPr lang="en-US" dirty="0" smtClean="0"/>
          </a:p>
          <a:p>
            <a:pPr>
              <a:buNone/>
            </a:pPr>
            <a:endParaRPr lang="en-US" dirty="0" smtClean="0"/>
          </a:p>
          <a:p>
            <a:pPr>
              <a:buNone/>
            </a:pPr>
            <a:r>
              <a:rPr lang="en-US" dirty="0" smtClean="0"/>
              <a:t>Pretty, Pretty SQL Registration Princess</a:t>
            </a:r>
          </a:p>
          <a:p>
            <a:pPr>
              <a:buNone/>
            </a:pPr>
            <a:endParaRPr lang="en-US" dirty="0" smtClean="0"/>
          </a:p>
          <a:p>
            <a:pPr>
              <a:buNone/>
            </a:pPr>
            <a:r>
              <a:rPr lang="en-US" dirty="0" smtClean="0"/>
              <a:t>18 years Professional Development &amp; Training</a:t>
            </a:r>
          </a:p>
          <a:p>
            <a:pPr>
              <a:buNone/>
            </a:pPr>
            <a:endParaRPr lang="en-US" dirty="0" smtClean="0"/>
          </a:p>
          <a:p>
            <a:pPr>
              <a:buNone/>
            </a:pPr>
            <a:r>
              <a:rPr lang="en-US" dirty="0" smtClean="0"/>
              <a:t>Acquisitions Administrator at Recorded Books</a:t>
            </a:r>
          </a:p>
          <a:p>
            <a:pPr>
              <a:buNone/>
            </a:pPr>
            <a:endParaRPr lang="en-US" dirty="0" smtClean="0"/>
          </a:p>
        </p:txBody>
      </p:sp>
      <p:pic>
        <p:nvPicPr>
          <p:cNvPr id="1026" name="Picture 2" descr="C:\Users\Gigi\AppData\Local\Microsoft\Windows\Temporary Internet Files\Content.IE5\QDN6ZUZR\MC900232677[1].wmf"/>
          <p:cNvPicPr>
            <a:picLocks noChangeAspect="1" noChangeArrowheads="1"/>
          </p:cNvPicPr>
          <p:nvPr/>
        </p:nvPicPr>
        <p:blipFill>
          <a:blip r:embed="rId3" cstate="print"/>
          <a:srcRect/>
          <a:stretch>
            <a:fillRect/>
          </a:stretch>
        </p:blipFill>
        <p:spPr bwMode="auto">
          <a:xfrm>
            <a:off x="5943600" y="1371600"/>
            <a:ext cx="2501774" cy="155266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r>
              <a:rPr lang="en-US" sz="4000" dirty="0" smtClean="0"/>
              <a:t>Other Situations: Employee to Manager</a:t>
            </a:r>
            <a:endParaRPr lang="en-US" sz="4000" dirty="0"/>
          </a:p>
        </p:txBody>
      </p:sp>
      <p:sp>
        <p:nvSpPr>
          <p:cNvPr id="4" name="Content Placeholder 3"/>
          <p:cNvSpPr>
            <a:spLocks noGrp="1"/>
          </p:cNvSpPr>
          <p:nvPr>
            <p:ph sz="half" idx="2"/>
          </p:nvPr>
        </p:nvSpPr>
        <p:spPr>
          <a:xfrm>
            <a:off x="1371600" y="1447800"/>
            <a:ext cx="7315200" cy="4434840"/>
          </a:xfrm>
        </p:spPr>
        <p:txBody>
          <a:bodyPr>
            <a:normAutofit/>
          </a:bodyPr>
          <a:lstStyle/>
          <a:p>
            <a:pPr marL="514350" indent="-514350">
              <a:buFont typeface="+mj-lt"/>
              <a:buAutoNum type="arabicPeriod"/>
            </a:pPr>
            <a:r>
              <a:rPr lang="en-US" dirty="0" smtClean="0"/>
              <a:t>Know their “why”: Identify prime motivations</a:t>
            </a:r>
          </a:p>
          <a:p>
            <a:pPr marL="514350" indent="-514350">
              <a:buFont typeface="+mj-lt"/>
              <a:buAutoNum type="arabicPeriod"/>
            </a:pPr>
            <a:r>
              <a:rPr lang="en-US" dirty="0" smtClean="0"/>
              <a:t>Work around their weaknesses.</a:t>
            </a:r>
          </a:p>
          <a:p>
            <a:pPr marL="514350" indent="-514350">
              <a:buFont typeface="+mj-lt"/>
              <a:buAutoNum type="arabicPeriod"/>
            </a:pPr>
            <a:r>
              <a:rPr lang="en-US" dirty="0" smtClean="0"/>
              <a:t>Take the high road</a:t>
            </a:r>
            <a:r>
              <a:rPr lang="en-US" dirty="0" smtClean="0"/>
              <a:t>.</a:t>
            </a:r>
          </a:p>
          <a:p>
            <a:pPr marL="514350" indent="-514350">
              <a:buFont typeface="+mj-lt"/>
              <a:buAutoNum type="arabicPeriod"/>
            </a:pPr>
            <a:r>
              <a:rPr lang="en-US" dirty="0" smtClean="0"/>
              <a:t>Speak up and give your boss a chance to respond.</a:t>
            </a:r>
          </a:p>
          <a:p>
            <a:pPr marL="514350" indent="-514350">
              <a:buFont typeface="+mj-lt"/>
              <a:buAutoNum type="arabicPeriod"/>
            </a:pPr>
            <a:r>
              <a:rPr lang="en-US" dirty="0" smtClean="0"/>
              <a:t>Know their preferences and adapt to them.</a:t>
            </a:r>
          </a:p>
          <a:p>
            <a:pPr marL="514350" indent="-514350">
              <a:buFont typeface="+mj-lt"/>
              <a:buAutoNum type="arabicPeriod"/>
            </a:pPr>
            <a:r>
              <a:rPr lang="en-US" dirty="0" smtClean="0"/>
              <a:t>Don’t be intimidated by a bully.</a:t>
            </a:r>
          </a:p>
          <a:p>
            <a:pPr marL="514350" indent="-514350">
              <a:buFont typeface="+mj-lt"/>
              <a:buAutoNum type="arabicPeriod"/>
            </a:pPr>
            <a:r>
              <a:rPr lang="en-US" dirty="0" smtClean="0"/>
              <a:t>Be proactive – do your research before jumping ship.</a:t>
            </a:r>
          </a:p>
          <a:p>
            <a:pPr marL="514350" indent="-514350">
              <a:buFont typeface="+mj-lt"/>
              <a:buAutoNum type="arabicPeriod"/>
            </a:pPr>
            <a:endParaRPr lang="en-US" dirty="0" smtClean="0"/>
          </a:p>
          <a:p>
            <a:pPr marL="514350" indent="-514350">
              <a:buFont typeface="+mj-lt"/>
              <a:buAutoNum type="arabicPeriod"/>
            </a:pPr>
            <a:endParaRPr lang="en-US" dirty="0"/>
          </a:p>
        </p:txBody>
      </p:sp>
      <p:pic>
        <p:nvPicPr>
          <p:cNvPr id="1029" name="Picture 5" descr="C:\Users\Gigi\AppData\Local\Microsoft\Windows\Temporary Internet Files\Content.IE5\W6QAIU7L\MC900078734[1].wmf"/>
          <p:cNvPicPr>
            <a:picLocks noGrp="1" noChangeAspect="1" noChangeArrowheads="1"/>
          </p:cNvPicPr>
          <p:nvPr>
            <p:ph sz="half" idx="1"/>
          </p:nvPr>
        </p:nvPicPr>
        <p:blipFill>
          <a:blip r:embed="rId3" cstate="print"/>
          <a:srcRect/>
          <a:stretch>
            <a:fillRect/>
          </a:stretch>
        </p:blipFill>
        <p:spPr bwMode="auto">
          <a:xfrm>
            <a:off x="228600" y="4495800"/>
            <a:ext cx="2590800" cy="197344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checkerboard(across)">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checkerboard(across)">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checkerboard(across)">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checkerboard(across)">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checkerboard(across)">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checkerboard(across)">
                                      <p:cBhvr>
                                        <p:cTn id="37"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r>
              <a:rPr lang="en-US" dirty="0" smtClean="0"/>
              <a:t>Identify Your People Network</a:t>
            </a:r>
            <a:endParaRPr lang="en-US" dirty="0"/>
          </a:p>
        </p:txBody>
      </p:sp>
      <p:graphicFrame>
        <p:nvGraphicFramePr>
          <p:cNvPr id="4" name="Content Placeholder 3"/>
          <p:cNvGraphicFramePr>
            <a:graphicFrameLocks noGrp="1"/>
          </p:cNvGraphicFramePr>
          <p:nvPr>
            <p:ph idx="1"/>
          </p:nvPr>
        </p:nvGraphicFramePr>
        <p:xfrm>
          <a:off x="457200" y="1905000"/>
          <a:ext cx="8229600" cy="438943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Golden Rule #1:</a:t>
            </a:r>
            <a:endParaRPr lang="en-US" dirty="0"/>
          </a:p>
        </p:txBody>
      </p:sp>
      <p:sp>
        <p:nvSpPr>
          <p:cNvPr id="3" name="Content Placeholder 2"/>
          <p:cNvSpPr>
            <a:spLocks noGrp="1"/>
          </p:cNvSpPr>
          <p:nvPr>
            <p:ph idx="1"/>
          </p:nvPr>
        </p:nvSpPr>
        <p:spPr/>
        <p:txBody>
          <a:bodyPr>
            <a:normAutofit/>
          </a:bodyPr>
          <a:lstStyle/>
          <a:p>
            <a:pPr algn="ctr">
              <a:buNone/>
            </a:pPr>
            <a:endParaRPr lang="en-US" sz="4800" dirty="0" smtClean="0">
              <a:latin typeface="Arial Black" pitchFamily="34" charset="0"/>
            </a:endParaRPr>
          </a:p>
          <a:p>
            <a:pPr algn="ctr">
              <a:buNone/>
            </a:pPr>
            <a:r>
              <a:rPr lang="en-US" sz="4800" dirty="0" smtClean="0">
                <a:latin typeface="Arial Black" pitchFamily="34" charset="0"/>
              </a:rPr>
              <a:t>Everyone is someone else’s weirdo!</a:t>
            </a:r>
            <a:endParaRPr lang="en-US" sz="4800" dirty="0">
              <a:latin typeface="Arial Black" pitchFamily="34" charset="0"/>
            </a:endParaRPr>
          </a:p>
        </p:txBody>
      </p:sp>
      <p:pic>
        <p:nvPicPr>
          <p:cNvPr id="2050" name="Picture 2" descr="C:\Users\Gigi\AppData\Local\Microsoft\Windows\Temporary Internet Files\Content.IE5\MN2S9RRN\MC900437980[1].wmf"/>
          <p:cNvPicPr>
            <a:picLocks noChangeAspect="1" noChangeArrowheads="1"/>
          </p:cNvPicPr>
          <p:nvPr/>
        </p:nvPicPr>
        <p:blipFill>
          <a:blip r:embed="rId3" cstate="print"/>
          <a:srcRect/>
          <a:stretch>
            <a:fillRect/>
          </a:stretch>
        </p:blipFill>
        <p:spPr bwMode="auto">
          <a:xfrm>
            <a:off x="6172200" y="4572000"/>
            <a:ext cx="2431728" cy="1758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dissolve">
                                      <p:cBhvr>
                                        <p:cTn id="13"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Steam Roller</a:t>
            </a:r>
            <a:endParaRPr lang="en-US" dirty="0"/>
          </a:p>
        </p:txBody>
      </p:sp>
      <p:sp>
        <p:nvSpPr>
          <p:cNvPr id="3" name="Content Placeholder 2"/>
          <p:cNvSpPr>
            <a:spLocks noGrp="1"/>
          </p:cNvSpPr>
          <p:nvPr>
            <p:ph idx="1"/>
          </p:nvPr>
        </p:nvSpPr>
        <p:spPr>
          <a:xfrm>
            <a:off x="457200" y="1935480"/>
            <a:ext cx="4114800" cy="4389120"/>
          </a:xfrm>
        </p:spPr>
        <p:txBody>
          <a:bodyPr/>
          <a:lstStyle/>
          <a:p>
            <a:r>
              <a:rPr lang="en-US" dirty="0" smtClean="0"/>
              <a:t>Aggressive and angry</a:t>
            </a:r>
          </a:p>
          <a:p>
            <a:pPr>
              <a:buNone/>
            </a:pPr>
            <a:endParaRPr lang="en-US" dirty="0" smtClean="0"/>
          </a:p>
          <a:p>
            <a:r>
              <a:rPr lang="en-US" dirty="0" smtClean="0"/>
              <a:t>Make cutting remarks or throw tantrums when they do not get their way</a:t>
            </a:r>
          </a:p>
          <a:p>
            <a:pPr>
              <a:buNone/>
            </a:pPr>
            <a:endParaRPr lang="en-US" dirty="0" smtClean="0"/>
          </a:p>
          <a:p>
            <a:r>
              <a:rPr lang="en-US" dirty="0" smtClean="0"/>
              <a:t>Victims often feel like they have been trampled or flattened</a:t>
            </a:r>
          </a:p>
        </p:txBody>
      </p:sp>
      <p:pic>
        <p:nvPicPr>
          <p:cNvPr id="3074" name="Picture 2" descr="C:\Users\Gigi\AppData\Local\Microsoft\Windows\Temporary Internet Files\Content.IE5\MN2S9RRN\MC900318840[1].wmf"/>
          <p:cNvPicPr>
            <a:picLocks noChangeAspect="1" noChangeArrowheads="1"/>
          </p:cNvPicPr>
          <p:nvPr/>
        </p:nvPicPr>
        <p:blipFill>
          <a:blip r:embed="rId3" cstate="print"/>
          <a:srcRect/>
          <a:stretch>
            <a:fillRect/>
          </a:stretch>
        </p:blipFill>
        <p:spPr bwMode="auto">
          <a:xfrm>
            <a:off x="5257800" y="1905000"/>
            <a:ext cx="3581400" cy="35814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t>The Sniper</a:t>
            </a:r>
            <a:endParaRPr lang="en-US" dirty="0"/>
          </a:p>
        </p:txBody>
      </p:sp>
      <p:sp>
        <p:nvSpPr>
          <p:cNvPr id="3" name="Content Placeholder 2"/>
          <p:cNvSpPr>
            <a:spLocks noGrp="1"/>
          </p:cNvSpPr>
          <p:nvPr>
            <p:ph idx="1"/>
          </p:nvPr>
        </p:nvSpPr>
        <p:spPr>
          <a:xfrm>
            <a:off x="4495800" y="1935480"/>
            <a:ext cx="4191000" cy="4389120"/>
          </a:xfrm>
        </p:spPr>
        <p:txBody>
          <a:bodyPr/>
          <a:lstStyle/>
          <a:p>
            <a:r>
              <a:rPr lang="en-US" dirty="0" smtClean="0"/>
              <a:t>Makes snide comments</a:t>
            </a:r>
          </a:p>
          <a:p>
            <a:r>
              <a:rPr lang="en-US" dirty="0" smtClean="0"/>
              <a:t>King of the eye-rolls</a:t>
            </a:r>
          </a:p>
          <a:p>
            <a:r>
              <a:rPr lang="en-US" dirty="0" smtClean="0"/>
              <a:t>Is a tattle-tale</a:t>
            </a:r>
          </a:p>
          <a:p>
            <a:r>
              <a:rPr lang="en-US" dirty="0" smtClean="0"/>
              <a:t>Often considered back-stabbers</a:t>
            </a:r>
          </a:p>
          <a:p>
            <a:r>
              <a:rPr lang="en-US" dirty="0" smtClean="0"/>
              <a:t>Very sarcastic</a:t>
            </a:r>
          </a:p>
          <a:p>
            <a:r>
              <a:rPr lang="en-US" dirty="0" smtClean="0"/>
              <a:t>Victims often feel and are made to look foolish</a:t>
            </a:r>
            <a:endParaRPr lang="en-US" dirty="0"/>
          </a:p>
        </p:txBody>
      </p:sp>
      <p:pic>
        <p:nvPicPr>
          <p:cNvPr id="4103" name="Picture 7" descr="C:\Users\Gigi\AppData\Local\Microsoft\Windows\Temporary Internet Files\Content.IE5\WIEY0F7Y\MC900060348[1].wmf"/>
          <p:cNvPicPr>
            <a:picLocks noChangeAspect="1" noChangeArrowheads="1"/>
          </p:cNvPicPr>
          <p:nvPr/>
        </p:nvPicPr>
        <p:blipFill>
          <a:blip r:embed="rId3" cstate="print"/>
          <a:srcRect/>
          <a:stretch>
            <a:fillRect/>
          </a:stretch>
        </p:blipFill>
        <p:spPr bwMode="auto">
          <a:xfrm>
            <a:off x="228600" y="2057400"/>
            <a:ext cx="3829090" cy="27432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Know-it-All</a:t>
            </a:r>
            <a:endParaRPr lang="en-US" dirty="0"/>
          </a:p>
        </p:txBody>
      </p:sp>
      <p:sp>
        <p:nvSpPr>
          <p:cNvPr id="3" name="Content Placeholder 2"/>
          <p:cNvSpPr>
            <a:spLocks noGrp="1"/>
          </p:cNvSpPr>
          <p:nvPr>
            <p:ph idx="1"/>
          </p:nvPr>
        </p:nvSpPr>
        <p:spPr>
          <a:xfrm>
            <a:off x="457200" y="1935480"/>
            <a:ext cx="3810000" cy="4389120"/>
          </a:xfrm>
        </p:spPr>
        <p:txBody>
          <a:bodyPr>
            <a:normAutofit lnSpcReduction="10000"/>
          </a:bodyPr>
          <a:lstStyle/>
          <a:p>
            <a:r>
              <a:rPr lang="en-US" dirty="0" smtClean="0"/>
              <a:t>Generally competent, but do not like to be contradicted</a:t>
            </a:r>
          </a:p>
          <a:p>
            <a:r>
              <a:rPr lang="en-US" dirty="0" smtClean="0"/>
              <a:t>Will always go out of their way to correct you</a:t>
            </a:r>
          </a:p>
          <a:p>
            <a:r>
              <a:rPr lang="en-US" dirty="0" smtClean="0"/>
              <a:t>Can be imposing or condescending</a:t>
            </a:r>
          </a:p>
          <a:p>
            <a:r>
              <a:rPr lang="en-US" dirty="0" smtClean="0"/>
              <a:t>May act pompous when it turns out they don’t know what they are talking about</a:t>
            </a:r>
          </a:p>
        </p:txBody>
      </p:sp>
      <p:pic>
        <p:nvPicPr>
          <p:cNvPr id="6146" name="Picture 2" descr="C:\Users\Gigi\AppData\Local\Microsoft\Windows\Temporary Internet Files\Content.IE5\QDN6ZUZR\MC900195808[1].wmf"/>
          <p:cNvPicPr>
            <a:picLocks noChangeAspect="1" noChangeArrowheads="1"/>
          </p:cNvPicPr>
          <p:nvPr/>
        </p:nvPicPr>
        <p:blipFill>
          <a:blip r:embed="rId3" cstate="print"/>
          <a:srcRect/>
          <a:stretch>
            <a:fillRect/>
          </a:stretch>
        </p:blipFill>
        <p:spPr bwMode="auto">
          <a:xfrm>
            <a:off x="4800600" y="1676400"/>
            <a:ext cx="3505999" cy="3352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381000" y="1143000"/>
            <a:ext cx="4038600" cy="4449925"/>
          </a:xfrm>
        </p:spPr>
        <p:txBody>
          <a:bodyPr>
            <a:normAutofit fontScale="92500" lnSpcReduction="10000"/>
          </a:bodyPr>
          <a:lstStyle/>
          <a:p>
            <a:pPr algn="ctr">
              <a:buNone/>
            </a:pPr>
            <a:r>
              <a:rPr lang="en-US" sz="3200" dirty="0" smtClean="0"/>
              <a:t>The YES Person</a:t>
            </a:r>
          </a:p>
          <a:p>
            <a:r>
              <a:rPr lang="en-US" sz="2400" dirty="0" smtClean="0"/>
              <a:t>Always Agreeable</a:t>
            </a:r>
          </a:p>
          <a:p>
            <a:r>
              <a:rPr lang="en-US" sz="2400" dirty="0" smtClean="0"/>
              <a:t>Usually very reasonable, sincere, and supportive around others</a:t>
            </a:r>
          </a:p>
          <a:p>
            <a:r>
              <a:rPr lang="en-US" sz="2400" dirty="0" smtClean="0"/>
              <a:t>Try to placate everyone</a:t>
            </a:r>
          </a:p>
          <a:p>
            <a:r>
              <a:rPr lang="en-US" sz="2400" dirty="0" smtClean="0"/>
              <a:t>Often do not produce promised projects or act contrary to what they’ve led other to expect</a:t>
            </a:r>
          </a:p>
          <a:p>
            <a:r>
              <a:rPr lang="en-US" sz="2400" dirty="0" smtClean="0"/>
              <a:t>Cannot provide good feedback/sounding board</a:t>
            </a:r>
            <a:endParaRPr lang="en-US" sz="2400" dirty="0"/>
          </a:p>
        </p:txBody>
      </p:sp>
      <p:sp>
        <p:nvSpPr>
          <p:cNvPr id="6" name="Content Placeholder 5"/>
          <p:cNvSpPr>
            <a:spLocks noGrp="1"/>
          </p:cNvSpPr>
          <p:nvPr>
            <p:ph sz="half" idx="2"/>
          </p:nvPr>
        </p:nvSpPr>
        <p:spPr>
          <a:xfrm>
            <a:off x="4648200" y="1066800"/>
            <a:ext cx="3962400" cy="3429000"/>
          </a:xfrm>
        </p:spPr>
        <p:txBody>
          <a:bodyPr>
            <a:normAutofit fontScale="92500" lnSpcReduction="10000"/>
          </a:bodyPr>
          <a:lstStyle/>
          <a:p>
            <a:pPr algn="ctr">
              <a:buNone/>
            </a:pPr>
            <a:r>
              <a:rPr lang="en-US" sz="3200" dirty="0" smtClean="0"/>
              <a:t>The NO Person</a:t>
            </a:r>
          </a:p>
          <a:p>
            <a:r>
              <a:rPr lang="en-US" sz="2400" dirty="0" smtClean="0"/>
              <a:t>Spreads doom &amp; gloom</a:t>
            </a:r>
          </a:p>
          <a:p>
            <a:r>
              <a:rPr lang="en-US" sz="2400" dirty="0" smtClean="0"/>
              <a:t>Can completely sap the energy of everyone around them</a:t>
            </a:r>
          </a:p>
          <a:p>
            <a:r>
              <a:rPr lang="en-US" sz="2400" dirty="0" smtClean="0"/>
              <a:t>Insists projects/goals are impossible</a:t>
            </a:r>
          </a:p>
          <a:p>
            <a:r>
              <a:rPr lang="en-US" sz="2400" dirty="0" smtClean="0"/>
              <a:t>Often deflate any feelings of optimism others might have</a:t>
            </a:r>
            <a:endParaRPr lang="en-US" sz="2400" dirty="0"/>
          </a:p>
        </p:txBody>
      </p:sp>
      <p:pic>
        <p:nvPicPr>
          <p:cNvPr id="5123" name="Picture 3" descr="C:\Users\Gigi\AppData\Local\Microsoft\Windows\Temporary Internet Files\Content.IE5\QDN6ZUZR\MC900311832[1].wmf"/>
          <p:cNvPicPr>
            <a:picLocks noChangeAspect="1" noChangeArrowheads="1"/>
          </p:cNvPicPr>
          <p:nvPr/>
        </p:nvPicPr>
        <p:blipFill>
          <a:blip r:embed="rId3" cstate="print"/>
          <a:srcRect/>
          <a:stretch>
            <a:fillRect/>
          </a:stretch>
        </p:blipFill>
        <p:spPr bwMode="auto">
          <a:xfrm>
            <a:off x="4953000" y="4419600"/>
            <a:ext cx="2667000" cy="216354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checkerboard(across)">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additive="base">
                                        <p:cTn id="12"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
                                            <p:txEl>
                                              <p:pRg st="2" end="2"/>
                                            </p:txEl>
                                          </p:spTgt>
                                        </p:tgtEl>
                                        <p:attrNameLst>
                                          <p:attrName>style.visibility</p:attrName>
                                        </p:attrNameLst>
                                      </p:cBhvr>
                                      <p:to>
                                        <p:strVal val="visible"/>
                                      </p:to>
                                    </p:set>
                                    <p:anim calcmode="lin" valueType="num">
                                      <p:cBhvr additive="base">
                                        <p:cTn id="18"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 calcmode="lin" valueType="num">
                                      <p:cBhvr additive="base">
                                        <p:cTn id="24"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xEl>
                                              <p:pRg st="4" end="4"/>
                                            </p:txEl>
                                          </p:spTgt>
                                        </p:tgtEl>
                                        <p:attrNameLst>
                                          <p:attrName>style.visibility</p:attrName>
                                        </p:attrNameLst>
                                      </p:cBhvr>
                                      <p:to>
                                        <p:strVal val="visible"/>
                                      </p:to>
                                    </p:set>
                                    <p:anim calcmode="lin" valueType="num">
                                      <p:cBhvr additive="base">
                                        <p:cTn id="30"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
                                            <p:txEl>
                                              <p:pRg st="5" end="5"/>
                                            </p:txEl>
                                          </p:spTgt>
                                        </p:tgtEl>
                                        <p:attrNameLst>
                                          <p:attrName>style.visibility</p:attrName>
                                        </p:attrNameLst>
                                      </p:cBhvr>
                                      <p:to>
                                        <p:strVal val="visible"/>
                                      </p:to>
                                    </p:set>
                                    <p:anim calcmode="lin" valueType="num">
                                      <p:cBhvr additive="base">
                                        <p:cTn id="36"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checkerboard(across)">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 calcmode="lin" valueType="num">
                                      <p:cBhvr additive="base">
                                        <p:cTn id="47"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6">
                                            <p:txEl>
                                              <p:pRg st="2" end="2"/>
                                            </p:txEl>
                                          </p:spTgt>
                                        </p:tgtEl>
                                        <p:attrNameLst>
                                          <p:attrName>style.visibility</p:attrName>
                                        </p:attrNameLst>
                                      </p:cBhvr>
                                      <p:to>
                                        <p:strVal val="visible"/>
                                      </p:to>
                                    </p:set>
                                    <p:anim calcmode="lin" valueType="num">
                                      <p:cBhvr additive="base">
                                        <p:cTn id="5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nodeType="clickEffect">
                                  <p:stCondLst>
                                    <p:cond delay="0"/>
                                  </p:stCondLst>
                                  <p:childTnLst>
                                    <p:set>
                                      <p:cBhvr>
                                        <p:cTn id="58" dur="1" fill="hold">
                                          <p:stCondLst>
                                            <p:cond delay="0"/>
                                          </p:stCondLst>
                                        </p:cTn>
                                        <p:tgtEl>
                                          <p:spTgt spid="6">
                                            <p:txEl>
                                              <p:pRg st="3" end="3"/>
                                            </p:txEl>
                                          </p:spTgt>
                                        </p:tgtEl>
                                        <p:attrNameLst>
                                          <p:attrName>style.visibility</p:attrName>
                                        </p:attrNameLst>
                                      </p:cBhvr>
                                      <p:to>
                                        <p:strVal val="visible"/>
                                      </p:to>
                                    </p:set>
                                    <p:anim calcmode="lin" valueType="num">
                                      <p:cBhvr additive="base">
                                        <p:cTn id="5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6">
                                            <p:txEl>
                                              <p:pRg st="4" end="4"/>
                                            </p:txEl>
                                          </p:spTgt>
                                        </p:tgtEl>
                                        <p:attrNameLst>
                                          <p:attrName>style.visibility</p:attrName>
                                        </p:attrNameLst>
                                      </p:cBhvr>
                                      <p:to>
                                        <p:strVal val="visible"/>
                                      </p:to>
                                    </p:set>
                                    <p:anim calcmode="lin" valueType="num">
                                      <p:cBhvr additive="base">
                                        <p:cTn id="6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 presetClass="entr" presetSubtype="10" fill="hold" nodeType="clickEffect">
                                  <p:stCondLst>
                                    <p:cond delay="0"/>
                                  </p:stCondLst>
                                  <p:childTnLst>
                                    <p:set>
                                      <p:cBhvr>
                                        <p:cTn id="70" dur="1" fill="hold">
                                          <p:stCondLst>
                                            <p:cond delay="0"/>
                                          </p:stCondLst>
                                        </p:cTn>
                                        <p:tgtEl>
                                          <p:spTgt spid="5123"/>
                                        </p:tgtEl>
                                        <p:attrNameLst>
                                          <p:attrName>style.visibility</p:attrName>
                                        </p:attrNameLst>
                                      </p:cBhvr>
                                      <p:to>
                                        <p:strVal val="visible"/>
                                      </p:to>
                                    </p:set>
                                    <p:animEffect transition="in" filter="checkerboard(across)">
                                      <p:cBhvr>
                                        <p:cTn id="71"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r"/>
            <a:r>
              <a:rPr lang="en-US" dirty="0" smtClean="0"/>
              <a:t>The </a:t>
            </a:r>
            <a:r>
              <a:rPr lang="en-US" dirty="0" err="1" smtClean="0"/>
              <a:t>Waffler</a:t>
            </a:r>
            <a:endParaRPr lang="en-US" dirty="0"/>
          </a:p>
        </p:txBody>
      </p:sp>
      <p:sp>
        <p:nvSpPr>
          <p:cNvPr id="6" name="Content Placeholder 5"/>
          <p:cNvSpPr>
            <a:spLocks noGrp="1"/>
          </p:cNvSpPr>
          <p:nvPr>
            <p:ph idx="1"/>
          </p:nvPr>
        </p:nvSpPr>
        <p:spPr>
          <a:xfrm>
            <a:off x="4495800" y="1935480"/>
            <a:ext cx="4191000" cy="4389120"/>
          </a:xfrm>
        </p:spPr>
        <p:txBody>
          <a:bodyPr/>
          <a:lstStyle/>
          <a:p>
            <a:r>
              <a:rPr lang="en-US" dirty="0" smtClean="0"/>
              <a:t>Steers clear of making decisions that might hurt feelings</a:t>
            </a:r>
          </a:p>
          <a:p>
            <a:r>
              <a:rPr lang="en-US" dirty="0" smtClean="0"/>
              <a:t>Will procrastinate until a decision is made for them</a:t>
            </a:r>
          </a:p>
          <a:p>
            <a:r>
              <a:rPr lang="en-US" dirty="0" smtClean="0"/>
              <a:t>Will often just respond with a blank stare</a:t>
            </a:r>
          </a:p>
          <a:p>
            <a:r>
              <a:rPr lang="en-US" dirty="0" smtClean="0"/>
              <a:t>Others are frustrated by a lack of response</a:t>
            </a:r>
            <a:endParaRPr lang="en-US" dirty="0"/>
          </a:p>
        </p:txBody>
      </p:sp>
      <p:pic>
        <p:nvPicPr>
          <p:cNvPr id="7170" name="Picture 2" descr="C:\Users\Gigi\AppData\Local\Microsoft\Windows\Temporary Internet Files\Content.IE5\WIEY0F7Y\MC900232583[1].wmf"/>
          <p:cNvPicPr>
            <a:picLocks noChangeAspect="1" noChangeArrowheads="1"/>
          </p:cNvPicPr>
          <p:nvPr/>
        </p:nvPicPr>
        <p:blipFill>
          <a:blip r:embed="rId3" cstate="print"/>
          <a:srcRect/>
          <a:stretch>
            <a:fillRect/>
          </a:stretch>
        </p:blipFill>
        <p:spPr bwMode="auto">
          <a:xfrm>
            <a:off x="304800" y="2667000"/>
            <a:ext cx="4343400" cy="2546294"/>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amond(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diamond(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diamond(in)">
                                      <p:cBhvr>
                                        <p:cTn id="17" dur="20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diamond(in)">
                                      <p:cBhvr>
                                        <p:cTn id="22"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422</TotalTime>
  <Words>1628</Words>
  <Application>Microsoft Office PowerPoint</Application>
  <PresentationFormat>On-screen Show (4:3)</PresentationFormat>
  <Paragraphs>195</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Dealing With Difficult Co-Workers</vt:lpstr>
      <vt:lpstr>Gigi Bell</vt:lpstr>
      <vt:lpstr>Identify Your People Network</vt:lpstr>
      <vt:lpstr>Golden Rule #1:</vt:lpstr>
      <vt:lpstr>The Steam Roller</vt:lpstr>
      <vt:lpstr>The Sniper</vt:lpstr>
      <vt:lpstr>The Know-it-All</vt:lpstr>
      <vt:lpstr>Slide 8</vt:lpstr>
      <vt:lpstr>The Waffler</vt:lpstr>
      <vt:lpstr>Why do I have to deal ???</vt:lpstr>
      <vt:lpstr>Golden Rule #2:</vt:lpstr>
      <vt:lpstr>Dealing With the Issue:</vt:lpstr>
      <vt:lpstr>Direct Confrontation</vt:lpstr>
      <vt:lpstr>Talking it out</vt:lpstr>
      <vt:lpstr>Interacting by Type</vt:lpstr>
      <vt:lpstr>Interacting by Type</vt:lpstr>
      <vt:lpstr>   Reactions: Most people will change when you point out the difficult behavior.</vt:lpstr>
      <vt:lpstr>Escalations</vt:lpstr>
      <vt:lpstr>Other situations: Manager to Employee</vt:lpstr>
      <vt:lpstr>Other Situations: Employee to Manager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Dealing With Difficult Co-Workers</dc:title>
  <dc:creator>Gigi</dc:creator>
  <cp:lastModifiedBy>Gigi</cp:lastModifiedBy>
  <cp:revision>53</cp:revision>
  <dcterms:created xsi:type="dcterms:W3CDTF">2014-10-07T00:15:08Z</dcterms:created>
  <dcterms:modified xsi:type="dcterms:W3CDTF">2014-12-04T03:23:06Z</dcterms:modified>
</cp:coreProperties>
</file>