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8" r:id="rId3"/>
    <p:sldId id="257" r:id="rId4"/>
    <p:sldId id="325" r:id="rId5"/>
    <p:sldId id="277" r:id="rId6"/>
    <p:sldId id="278" r:id="rId7"/>
    <p:sldId id="281" r:id="rId8"/>
    <p:sldId id="261" r:id="rId9"/>
    <p:sldId id="283" r:id="rId10"/>
    <p:sldId id="285" r:id="rId11"/>
    <p:sldId id="289" r:id="rId12"/>
    <p:sldId id="286" r:id="rId13"/>
    <p:sldId id="310" r:id="rId14"/>
    <p:sldId id="270" r:id="rId15"/>
    <p:sldId id="287" r:id="rId16"/>
    <p:sldId id="262" r:id="rId17"/>
    <p:sldId id="291" r:id="rId18"/>
    <p:sldId id="292" r:id="rId19"/>
    <p:sldId id="318" r:id="rId20"/>
    <p:sldId id="293" r:id="rId21"/>
    <p:sldId id="263" r:id="rId22"/>
    <p:sldId id="296" r:id="rId23"/>
    <p:sldId id="298" r:id="rId24"/>
    <p:sldId id="321" r:id="rId25"/>
    <p:sldId id="295" r:id="rId26"/>
    <p:sldId id="297" r:id="rId27"/>
    <p:sldId id="294" r:id="rId28"/>
    <p:sldId id="320" r:id="rId29"/>
    <p:sldId id="265" r:id="rId30"/>
    <p:sldId id="274" r:id="rId31"/>
    <p:sldId id="313" r:id="rId32"/>
    <p:sldId id="314" r:id="rId33"/>
    <p:sldId id="316" r:id="rId34"/>
    <p:sldId id="312" r:id="rId35"/>
    <p:sldId id="311" r:id="rId36"/>
    <p:sldId id="266" r:id="rId37"/>
    <p:sldId id="301" r:id="rId38"/>
    <p:sldId id="302" r:id="rId39"/>
    <p:sldId id="303" r:id="rId40"/>
    <p:sldId id="300" r:id="rId41"/>
    <p:sldId id="299" r:id="rId42"/>
    <p:sldId id="304" r:id="rId43"/>
    <p:sldId id="264" r:id="rId44"/>
    <p:sldId id="305" r:id="rId45"/>
    <p:sldId id="28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1AAA9"/>
    <a:srgbClr val="EC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6" autoAdjust="0"/>
    <p:restoredTop sz="50221" autoAdjust="0"/>
  </p:normalViewPr>
  <p:slideViewPr>
    <p:cSldViewPr snapToGrid="0">
      <p:cViewPr varScale="1">
        <p:scale>
          <a:sx n="61" d="100"/>
          <a:sy n="61" d="100"/>
        </p:scale>
        <p:origin x="206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73B0-E41C-4FAA-A582-35EBEA65CB96}" type="datetimeFigureOut">
              <a:rPr lang="en-US" smtClean="0"/>
              <a:t>4/25/2014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9D1A9-42A1-414C-A2BD-46D8AD9A1E8C}" type="slidenum">
              <a:rPr lang="en-US" smtClean="0"/>
              <a:t>‹#›</a:t>
            </a:fld>
            <a:endParaRPr lang="en-US"/>
          </a:p>
        </p:txBody>
      </p:sp>
    </p:spTree>
    <p:extLst>
      <p:ext uri="{BB962C8B-B14F-4D97-AF65-F5344CB8AC3E}">
        <p14:creationId xmlns:p14="http://schemas.microsoft.com/office/powerpoint/2010/main" val="120882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2</a:t>
            </a:fld>
            <a:endParaRPr lang="en-US"/>
          </a:p>
        </p:txBody>
      </p:sp>
    </p:spTree>
    <p:extLst>
      <p:ext uri="{BB962C8B-B14F-4D97-AF65-F5344CB8AC3E}">
        <p14:creationId xmlns:p14="http://schemas.microsoft.com/office/powerpoint/2010/main" val="370656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Dtabase</a:t>
            </a:r>
            <a:r>
              <a:rPr lang="en-US" dirty="0" smtClean="0"/>
              <a:t> mirroring</a:t>
            </a:r>
          </a:p>
          <a:p>
            <a:r>
              <a:rPr lang="en-US" dirty="0" err="1" smtClean="0"/>
              <a:t>Speicify</a:t>
            </a:r>
            <a:r>
              <a:rPr lang="en-US" dirty="0" smtClean="0"/>
              <a:t> mirroring role &amp; if encryption is enabled</a:t>
            </a:r>
          </a:p>
          <a:p>
            <a:endParaRPr lang="en-US" dirty="0" smtClean="0"/>
          </a:p>
          <a:p>
            <a:r>
              <a:rPr lang="en-US" dirty="0" smtClean="0"/>
              <a:t>Service broker</a:t>
            </a:r>
            <a:r>
              <a:rPr lang="en-US" baseline="0" dirty="0" smtClean="0"/>
              <a:t> – </a:t>
            </a:r>
          </a:p>
          <a:p>
            <a:r>
              <a:rPr lang="en-US" baseline="0" dirty="0" err="1" smtClean="0"/>
              <a:t>Msg</a:t>
            </a:r>
            <a:r>
              <a:rPr lang="en-US" baseline="0" dirty="0" smtClean="0"/>
              <a:t> forwarding, max number of connections allowed and authentication mode</a:t>
            </a:r>
          </a:p>
          <a:p>
            <a:endParaRPr lang="en-US" dirty="0" smtClean="0"/>
          </a:p>
          <a:p>
            <a:r>
              <a:rPr lang="en-US" dirty="0" smtClean="0"/>
              <a:t>SOAP (Simple Object Access Protocol) - </a:t>
            </a:r>
          </a:p>
          <a:p>
            <a:r>
              <a:rPr lang="en-US" dirty="0" smtClean="0"/>
              <a:t>Various properties</a:t>
            </a:r>
            <a:r>
              <a:rPr lang="en-US" baseline="0" dirty="0" smtClean="0"/>
              <a:t> to be set – “ADD” property to specify SOAP payload </a:t>
            </a:r>
            <a:r>
              <a:rPr lang="en-US" baseline="0" dirty="0" err="1" smtClean="0"/>
              <a:t>mehtos</a:t>
            </a:r>
            <a:r>
              <a:rPr lang="en-US" baseline="0" dirty="0" smtClean="0"/>
              <a:t> available to clients (Stored </a:t>
            </a:r>
            <a:r>
              <a:rPr lang="en-US" baseline="0" dirty="0" err="1" smtClean="0"/>
              <a:t>procs</a:t>
            </a:r>
            <a:r>
              <a:rPr lang="en-US" baseline="0" dirty="0" smtClean="0"/>
              <a:t> &amp; functions)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13</a:t>
            </a:fld>
            <a:endParaRPr lang="en-US"/>
          </a:p>
        </p:txBody>
      </p:sp>
    </p:spTree>
    <p:extLst>
      <p:ext uri="{BB962C8B-B14F-4D97-AF65-F5344CB8AC3E}">
        <p14:creationId xmlns:p14="http://schemas.microsoft.com/office/powerpoint/2010/main" val="307887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a:t>
            </a:r>
            <a:r>
              <a:rPr lang="en-US" baseline="0" dirty="0" smtClean="0"/>
              <a:t> secure passwords</a:t>
            </a:r>
          </a:p>
          <a:p>
            <a:r>
              <a:rPr lang="en-US" baseline="0" dirty="0" smtClean="0"/>
              <a:t>SQL Server </a:t>
            </a:r>
          </a:p>
          <a:p>
            <a:r>
              <a:rPr lang="en-US" baseline="0" dirty="0" smtClean="0"/>
              <a:t>SQL Azure  - no </a:t>
            </a:r>
            <a:r>
              <a:rPr lang="en-US" baseline="0" dirty="0" err="1" smtClean="0"/>
              <a:t>sa</a:t>
            </a:r>
            <a:r>
              <a:rPr lang="en-US" baseline="0" dirty="0" smtClean="0"/>
              <a:t> account</a:t>
            </a:r>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14</a:t>
            </a:fld>
            <a:endParaRPr lang="en-US"/>
          </a:p>
        </p:txBody>
      </p:sp>
    </p:spTree>
    <p:extLst>
      <p:ext uri="{BB962C8B-B14F-4D97-AF65-F5344CB8AC3E}">
        <p14:creationId xmlns:p14="http://schemas.microsoft.com/office/powerpoint/2010/main" val="319035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D09D1A9-42A1-414C-A2BD-46D8AD9A1E8C}" type="slidenum">
              <a:rPr lang="en-US" smtClean="0"/>
              <a:t>15</a:t>
            </a:fld>
            <a:endParaRPr lang="en-US"/>
          </a:p>
        </p:txBody>
      </p:sp>
    </p:spTree>
    <p:extLst>
      <p:ext uri="{BB962C8B-B14F-4D97-AF65-F5344CB8AC3E}">
        <p14:creationId xmlns:p14="http://schemas.microsoft.com/office/powerpoint/2010/main" val="413749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22</a:t>
            </a:fld>
            <a:endParaRPr lang="en-US"/>
          </a:p>
        </p:txBody>
      </p:sp>
    </p:spTree>
    <p:extLst>
      <p:ext uri="{BB962C8B-B14F-4D97-AF65-F5344CB8AC3E}">
        <p14:creationId xmlns:p14="http://schemas.microsoft.com/office/powerpoint/2010/main" val="3344835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30</a:t>
            </a:fld>
            <a:endParaRPr lang="en-US"/>
          </a:p>
        </p:txBody>
      </p:sp>
    </p:spTree>
    <p:extLst>
      <p:ext uri="{BB962C8B-B14F-4D97-AF65-F5344CB8AC3E}">
        <p14:creationId xmlns:p14="http://schemas.microsoft.com/office/powerpoint/2010/main" val="365859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Easiest approach</a:t>
            </a:r>
          </a:p>
          <a:p>
            <a:pPr algn="just"/>
            <a:r>
              <a:rPr lang="en-US" dirty="0" smtClean="0"/>
              <a:t>Weakest technique</a:t>
            </a:r>
          </a:p>
          <a:p>
            <a:pPr lvl="1" algn="just"/>
            <a:r>
              <a:rPr lang="en-US" dirty="0" smtClean="0"/>
              <a:t>Any compromised</a:t>
            </a:r>
          </a:p>
          <a:p>
            <a:pPr lvl="1" algn="just"/>
            <a:r>
              <a:rPr lang="en-US" dirty="0" smtClean="0"/>
              <a:t>Access to all</a:t>
            </a:r>
          </a:p>
          <a:p>
            <a:pPr algn="just"/>
            <a:r>
              <a:rPr lang="en-US" dirty="0" smtClean="0"/>
              <a:t>Usually a </a:t>
            </a:r>
            <a:r>
              <a:rPr lang="en-US" dirty="0" err="1" smtClean="0"/>
              <a:t>sysadmin</a:t>
            </a:r>
            <a:r>
              <a:rPr lang="en-US" dirty="0" smtClean="0"/>
              <a:t> fixed server roles</a:t>
            </a:r>
          </a:p>
          <a:p>
            <a:pPr algn="just"/>
            <a:r>
              <a:rPr lang="en-US" dirty="0" smtClean="0"/>
              <a:t>Maintenance </a:t>
            </a:r>
          </a:p>
          <a:p>
            <a:pPr lvl="1" algn="just"/>
            <a:r>
              <a:rPr lang="en-US" dirty="0" smtClean="0"/>
              <a:t>Less to change</a:t>
            </a:r>
          </a:p>
          <a:p>
            <a:pPr lvl="1" algn="just"/>
            <a:r>
              <a:rPr lang="en-US" dirty="0" smtClean="0"/>
              <a:t>All SQL Servers restarted</a:t>
            </a:r>
          </a:p>
          <a:p>
            <a:pPr lvl="1" algn="just"/>
            <a:endParaRPr lang="en-US" dirty="0" smtClean="0"/>
          </a:p>
          <a:p>
            <a:pPr lvl="0" algn="just"/>
            <a:r>
              <a:rPr lang="en-US" b="1" dirty="0" smtClean="0"/>
              <a:t>1 / server</a:t>
            </a:r>
          </a:p>
          <a:p>
            <a:pPr algn="just"/>
            <a:r>
              <a:rPr lang="en-US" dirty="0" smtClean="0"/>
              <a:t>Secure technique</a:t>
            </a:r>
          </a:p>
          <a:p>
            <a:pPr algn="just"/>
            <a:r>
              <a:rPr lang="en-US" dirty="0" smtClean="0"/>
              <a:t>Additional administrative effort</a:t>
            </a:r>
          </a:p>
          <a:p>
            <a:pPr lvl="1" algn="just"/>
            <a:r>
              <a:rPr lang="en-US" dirty="0" smtClean="0"/>
              <a:t>Manage usernames &amp; passwords</a:t>
            </a:r>
          </a:p>
          <a:p>
            <a:pPr algn="just"/>
            <a:r>
              <a:rPr lang="en-US" dirty="0" smtClean="0"/>
              <a:t>Not all restarted at once</a:t>
            </a:r>
          </a:p>
          <a:p>
            <a:pPr lvl="1" algn="just"/>
            <a:r>
              <a:rPr lang="en-US" dirty="0" smtClean="0"/>
              <a:t>Work in smaller batches	</a:t>
            </a:r>
          </a:p>
          <a:p>
            <a:pPr lvl="1" algn="just"/>
            <a:endParaRPr lang="en-US" b="1" dirty="0" smtClean="0"/>
          </a:p>
          <a:p>
            <a:pPr lvl="0" algn="just"/>
            <a:r>
              <a:rPr lang="en-US" b="1" dirty="0" smtClean="0"/>
              <a:t>1 / service</a:t>
            </a:r>
          </a:p>
          <a:p>
            <a:pPr algn="just"/>
            <a:r>
              <a:rPr lang="en-US" dirty="0" smtClean="0"/>
              <a:t>Most administrative overhead</a:t>
            </a:r>
          </a:p>
          <a:p>
            <a:pPr lvl="1" algn="just"/>
            <a:r>
              <a:rPr lang="en-US" dirty="0" smtClean="0"/>
              <a:t>3-10 accounts for each SQL Server instance</a:t>
            </a:r>
          </a:p>
          <a:p>
            <a:pPr algn="just"/>
            <a:r>
              <a:rPr lang="en-US" dirty="0" smtClean="0"/>
              <a:t>Most secure</a:t>
            </a:r>
          </a:p>
          <a:p>
            <a:pPr algn="just"/>
            <a:r>
              <a:rPr lang="en-US" dirty="0" smtClean="0"/>
              <a:t>Large enterprises</a:t>
            </a:r>
          </a:p>
          <a:p>
            <a:pPr lvl="1" algn="just"/>
            <a:r>
              <a:rPr lang="en-US" dirty="0" smtClean="0"/>
              <a:t>Lots of accounts to maintain</a:t>
            </a:r>
          </a:p>
          <a:p>
            <a:pPr lvl="1" algn="just"/>
            <a:r>
              <a:rPr lang="en-US" dirty="0" smtClean="0"/>
              <a:t>Changes in small batches</a:t>
            </a:r>
          </a:p>
          <a:p>
            <a:pPr lvl="1" algn="just"/>
            <a:endParaRPr lang="en-US" dirty="0" smtClean="0"/>
          </a:p>
          <a:p>
            <a:pPr lvl="1" algn="just"/>
            <a:endParaRPr lang="en-US" dirty="0" smtClean="0"/>
          </a:p>
          <a:p>
            <a:pPr lvl="1" algn="just"/>
            <a:endParaRPr lang="en-US" dirty="0" smtClean="0"/>
          </a:p>
          <a:p>
            <a:pPr lvl="1" algn="just"/>
            <a:endParaRPr lang="en-US" dirty="0" smtClean="0"/>
          </a:p>
        </p:txBody>
      </p:sp>
      <p:sp>
        <p:nvSpPr>
          <p:cNvPr id="4" name="Slide Number Placeholder 3"/>
          <p:cNvSpPr>
            <a:spLocks noGrp="1"/>
          </p:cNvSpPr>
          <p:nvPr>
            <p:ph type="sldNum" sz="quarter" idx="10"/>
          </p:nvPr>
        </p:nvSpPr>
        <p:spPr/>
        <p:txBody>
          <a:bodyPr/>
          <a:lstStyle/>
          <a:p>
            <a:fld id="{CD09D1A9-42A1-414C-A2BD-46D8AD9A1E8C}" type="slidenum">
              <a:rPr lang="en-US" smtClean="0"/>
              <a:t>4</a:t>
            </a:fld>
            <a:endParaRPr lang="en-US"/>
          </a:p>
        </p:txBody>
      </p:sp>
    </p:spTree>
    <p:extLst>
      <p:ext uri="{BB962C8B-B14F-4D97-AF65-F5344CB8AC3E}">
        <p14:creationId xmlns:p14="http://schemas.microsoft.com/office/powerpoint/2010/main" val="355781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5</a:t>
            </a:fld>
            <a:endParaRPr lang="en-US"/>
          </a:p>
        </p:txBody>
      </p:sp>
    </p:spTree>
    <p:extLst>
      <p:ext uri="{BB962C8B-B14F-4D97-AF65-F5344CB8AC3E}">
        <p14:creationId xmlns:p14="http://schemas.microsoft.com/office/powerpoint/2010/main" val="253552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6</a:t>
            </a:fld>
            <a:endParaRPr lang="en-US"/>
          </a:p>
        </p:txBody>
      </p:sp>
    </p:spTree>
    <p:extLst>
      <p:ext uri="{BB962C8B-B14F-4D97-AF65-F5344CB8AC3E}">
        <p14:creationId xmlns:p14="http://schemas.microsoft.com/office/powerpoint/2010/main" val="275879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7</a:t>
            </a:fld>
            <a:endParaRPr lang="en-US"/>
          </a:p>
        </p:txBody>
      </p:sp>
    </p:spTree>
    <p:extLst>
      <p:ext uri="{BB962C8B-B14F-4D97-AF65-F5344CB8AC3E}">
        <p14:creationId xmlns:p14="http://schemas.microsoft.com/office/powerpoint/2010/main" val="328568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configured roles </a:t>
            </a:r>
          </a:p>
          <a:p>
            <a:r>
              <a:rPr lang="en-US" b="1" dirty="0" err="1" smtClean="0"/>
              <a:t>sysadmin</a:t>
            </a:r>
            <a:endParaRPr lang="en-US" b="1" dirty="0" smtClean="0"/>
          </a:p>
          <a:p>
            <a:r>
              <a:rPr lang="en-US" dirty="0" smtClean="0"/>
              <a:t>Members of the </a:t>
            </a:r>
            <a:r>
              <a:rPr lang="en-US" dirty="0" err="1" smtClean="0"/>
              <a:t>sysadmin</a:t>
            </a:r>
            <a:r>
              <a:rPr lang="en-US" dirty="0" smtClean="0"/>
              <a:t> fixed server role can perform any activity in the server.</a:t>
            </a:r>
          </a:p>
          <a:p>
            <a:endParaRPr lang="en-US" dirty="0" smtClean="0"/>
          </a:p>
          <a:p>
            <a:r>
              <a:rPr lang="en-US" b="1" dirty="0" err="1" smtClean="0"/>
              <a:t>serveradmin</a:t>
            </a:r>
            <a:endParaRPr lang="en-US" b="1" dirty="0" smtClean="0"/>
          </a:p>
          <a:p>
            <a:r>
              <a:rPr lang="en-US" dirty="0" smtClean="0"/>
              <a:t>Members of the </a:t>
            </a:r>
            <a:r>
              <a:rPr lang="en-US" dirty="0" err="1" smtClean="0"/>
              <a:t>serveradmin</a:t>
            </a:r>
            <a:r>
              <a:rPr lang="en-US" dirty="0" smtClean="0"/>
              <a:t> fixed server role can change server-wide configuration options and shut down the server.</a:t>
            </a:r>
          </a:p>
          <a:p>
            <a:r>
              <a:rPr lang="en-US" b="1" dirty="0" err="1" smtClean="0"/>
              <a:t>securityadmin</a:t>
            </a:r>
            <a:endParaRPr lang="en-US" b="1" dirty="0" smtClean="0"/>
          </a:p>
          <a:p>
            <a:r>
              <a:rPr lang="en-US" dirty="0" smtClean="0"/>
              <a:t>Members of the </a:t>
            </a:r>
            <a:r>
              <a:rPr lang="en-US" dirty="0" err="1" smtClean="0"/>
              <a:t>securityadmin</a:t>
            </a:r>
            <a:r>
              <a:rPr lang="en-US" dirty="0" smtClean="0"/>
              <a:t> fixed server role manage logins and their properties. They can GRANT, DENY, and REVOKE server-level permissions. They can also GRANT, DENY, and REVOKE database-level permissions if </a:t>
            </a:r>
            <a:r>
              <a:rPr lang="en-US" b="0" dirty="0" smtClean="0"/>
              <a:t>they have access to a database. Additionally, they can reset passwords for SQL Server logins.</a:t>
            </a:r>
          </a:p>
          <a:p>
            <a:r>
              <a:rPr lang="en-US" b="0" dirty="0" smtClean="0"/>
              <a:t>Security Note The ability to grant access to the Database Engine and to configure user permissions allows the security admin to assign most server permissions. The </a:t>
            </a:r>
            <a:r>
              <a:rPr lang="en-US" b="0" dirty="0" err="1" smtClean="0"/>
              <a:t>securityadmin</a:t>
            </a:r>
            <a:r>
              <a:rPr lang="en-US" b="0" dirty="0" smtClean="0"/>
              <a:t> role should be treated as equivalent to the </a:t>
            </a:r>
            <a:r>
              <a:rPr lang="en-US" b="0" dirty="0" err="1" smtClean="0"/>
              <a:t>sysadmin</a:t>
            </a:r>
            <a:r>
              <a:rPr lang="en-US" b="0" dirty="0" smtClean="0"/>
              <a:t> role</a:t>
            </a:r>
            <a:r>
              <a:rPr lang="en-US" dirty="0" smtClean="0"/>
              <a:t>.</a:t>
            </a:r>
          </a:p>
          <a:p>
            <a:r>
              <a:rPr lang="en-US" b="1" dirty="0" err="1" smtClean="0"/>
              <a:t>processadmin</a:t>
            </a:r>
            <a:endParaRPr lang="en-US" b="1" dirty="0" smtClean="0"/>
          </a:p>
          <a:p>
            <a:r>
              <a:rPr lang="en-US" dirty="0" smtClean="0"/>
              <a:t>Members of the </a:t>
            </a:r>
            <a:r>
              <a:rPr lang="en-US" dirty="0" err="1" smtClean="0"/>
              <a:t>processadmin</a:t>
            </a:r>
            <a:r>
              <a:rPr lang="en-US" dirty="0" smtClean="0"/>
              <a:t> fixed server role can end processes that are running in an instance of SQL Server.</a:t>
            </a:r>
          </a:p>
          <a:p>
            <a:r>
              <a:rPr lang="en-US" b="1" dirty="0" err="1" smtClean="0"/>
              <a:t>setupadmin</a:t>
            </a:r>
            <a:endParaRPr lang="en-US" b="1" dirty="0" smtClean="0"/>
          </a:p>
          <a:p>
            <a:r>
              <a:rPr lang="en-US" dirty="0" smtClean="0"/>
              <a:t>Members of the </a:t>
            </a:r>
            <a:r>
              <a:rPr lang="en-US" dirty="0" err="1" smtClean="0"/>
              <a:t>setupadmin</a:t>
            </a:r>
            <a:r>
              <a:rPr lang="en-US" dirty="0" smtClean="0"/>
              <a:t> fixed server role can add and remove linked servers by using Transact-SQL statements. (</a:t>
            </a:r>
            <a:r>
              <a:rPr lang="en-US" dirty="0" err="1" smtClean="0"/>
              <a:t>sysadmin</a:t>
            </a:r>
            <a:r>
              <a:rPr lang="en-US" dirty="0" smtClean="0"/>
              <a:t> membership is needed when using Management Studio.)</a:t>
            </a:r>
          </a:p>
          <a:p>
            <a:r>
              <a:rPr lang="en-US" b="1" dirty="0" err="1" smtClean="0"/>
              <a:t>bulkadmin</a:t>
            </a:r>
            <a:endParaRPr lang="en-US" b="1" dirty="0" smtClean="0"/>
          </a:p>
          <a:p>
            <a:r>
              <a:rPr lang="en-US" dirty="0" smtClean="0"/>
              <a:t>Members of the </a:t>
            </a:r>
            <a:r>
              <a:rPr lang="en-US" dirty="0" err="1" smtClean="0"/>
              <a:t>bulkadmin</a:t>
            </a:r>
            <a:r>
              <a:rPr lang="en-US" dirty="0" smtClean="0"/>
              <a:t> fixed server role can run the BULK INSERT statement.</a:t>
            </a:r>
          </a:p>
          <a:p>
            <a:r>
              <a:rPr lang="en-US" b="1" dirty="0" err="1" smtClean="0"/>
              <a:t>diskadmin</a:t>
            </a:r>
            <a:endParaRPr lang="en-US" b="1" dirty="0" smtClean="0"/>
          </a:p>
          <a:p>
            <a:r>
              <a:rPr lang="en-US" dirty="0" smtClean="0"/>
              <a:t>The </a:t>
            </a:r>
            <a:r>
              <a:rPr lang="en-US" dirty="0" err="1" smtClean="0"/>
              <a:t>diskadmin</a:t>
            </a:r>
            <a:r>
              <a:rPr lang="en-US" dirty="0" smtClean="0"/>
              <a:t> fixed server role is used for managing disk files.</a:t>
            </a:r>
          </a:p>
          <a:p>
            <a:r>
              <a:rPr lang="en-US" b="1" dirty="0" err="1" smtClean="0"/>
              <a:t>dbcreator</a:t>
            </a:r>
            <a:endParaRPr lang="en-US" b="1" dirty="0" smtClean="0"/>
          </a:p>
          <a:p>
            <a:r>
              <a:rPr lang="en-US" dirty="0" smtClean="0"/>
              <a:t>Members of the </a:t>
            </a:r>
            <a:r>
              <a:rPr lang="en-US" dirty="0" err="1" smtClean="0"/>
              <a:t>dbcreator</a:t>
            </a:r>
            <a:r>
              <a:rPr lang="en-US" dirty="0" smtClean="0"/>
              <a:t> fixed server role can create, alter, drop, and restore any database.</a:t>
            </a:r>
          </a:p>
          <a:p>
            <a:r>
              <a:rPr lang="en-US" b="1" dirty="0" smtClean="0"/>
              <a:t>public</a:t>
            </a:r>
          </a:p>
          <a:p>
            <a:r>
              <a:rPr lang="en-US" dirty="0" smtClean="0"/>
              <a:t>Every SQL Server login belongs to the public server role. When a server principal has not been granted or denied specific permissions on a securable object, the user inherits the permissions granted to public on that object. Only assign public permissions on any object when you want the object to be available to all users. You cannot change membership in public.</a:t>
            </a:r>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9</a:t>
            </a:fld>
            <a:endParaRPr lang="en-US"/>
          </a:p>
        </p:txBody>
      </p:sp>
    </p:spTree>
    <p:extLst>
      <p:ext uri="{BB962C8B-B14F-4D97-AF65-F5344CB8AC3E}">
        <p14:creationId xmlns:p14="http://schemas.microsoft.com/office/powerpoint/2010/main" val="230949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db_owner</a:t>
            </a:r>
            <a:r>
              <a:rPr lang="en-US" dirty="0" smtClean="0"/>
              <a:t> </a:t>
            </a:r>
          </a:p>
          <a:p>
            <a:r>
              <a:rPr lang="en-US" dirty="0" smtClean="0"/>
              <a:t>Members of the </a:t>
            </a:r>
            <a:r>
              <a:rPr lang="en-US" b="1" dirty="0" err="1" smtClean="0"/>
              <a:t>db_owner</a:t>
            </a:r>
            <a:r>
              <a:rPr lang="en-US" dirty="0" smtClean="0"/>
              <a:t> fixed database role can perform all configuration and maintenance activities on the database, and can also drop the database.</a:t>
            </a:r>
          </a:p>
          <a:p>
            <a:endParaRPr lang="en-US" dirty="0" smtClean="0"/>
          </a:p>
          <a:p>
            <a:r>
              <a:rPr lang="en-US" b="1" dirty="0" err="1" smtClean="0"/>
              <a:t>db_securityadmin</a:t>
            </a:r>
            <a:r>
              <a:rPr lang="en-US" dirty="0" smtClean="0"/>
              <a:t> </a:t>
            </a:r>
          </a:p>
          <a:p>
            <a:r>
              <a:rPr lang="en-US" dirty="0" smtClean="0"/>
              <a:t>Members of the </a:t>
            </a:r>
            <a:r>
              <a:rPr lang="en-US" b="1" dirty="0" err="1" smtClean="0"/>
              <a:t>db_securityadmin</a:t>
            </a:r>
            <a:r>
              <a:rPr lang="en-US" dirty="0" smtClean="0"/>
              <a:t> fixed database role can modify role membership and manage permissions. Adding principals to this role could enable unintended privilege escalation.</a:t>
            </a:r>
          </a:p>
          <a:p>
            <a:endParaRPr lang="en-US" dirty="0" smtClean="0"/>
          </a:p>
          <a:p>
            <a:r>
              <a:rPr lang="en-US" b="1" dirty="0" err="1" smtClean="0"/>
              <a:t>db_accessadmin</a:t>
            </a:r>
            <a:r>
              <a:rPr lang="en-US" dirty="0" smtClean="0"/>
              <a:t> </a:t>
            </a:r>
          </a:p>
          <a:p>
            <a:r>
              <a:rPr lang="en-US" dirty="0" smtClean="0"/>
              <a:t>Members of the </a:t>
            </a:r>
            <a:r>
              <a:rPr lang="en-US" b="1" dirty="0" err="1" smtClean="0"/>
              <a:t>db_accessadmin</a:t>
            </a:r>
            <a:r>
              <a:rPr lang="en-US" dirty="0" smtClean="0"/>
              <a:t> fixed database role can add or remove access to the database for Windows logins, Windows groups, and SQL Server logins.</a:t>
            </a:r>
          </a:p>
          <a:p>
            <a:endParaRPr lang="en-US" dirty="0" smtClean="0"/>
          </a:p>
          <a:p>
            <a:r>
              <a:rPr lang="en-US" b="1" dirty="0" err="1" smtClean="0"/>
              <a:t>db_backupoperator</a:t>
            </a:r>
            <a:r>
              <a:rPr lang="en-US" dirty="0" smtClean="0"/>
              <a:t> </a:t>
            </a:r>
          </a:p>
          <a:p>
            <a:r>
              <a:rPr lang="en-US" dirty="0" smtClean="0"/>
              <a:t>Members of the </a:t>
            </a:r>
            <a:r>
              <a:rPr lang="en-US" b="1" dirty="0" err="1" smtClean="0"/>
              <a:t>db_backupoperator</a:t>
            </a:r>
            <a:r>
              <a:rPr lang="en-US" dirty="0" smtClean="0"/>
              <a:t> fixed database role can back up the database.</a:t>
            </a:r>
          </a:p>
          <a:p>
            <a:endParaRPr lang="en-US" dirty="0" smtClean="0"/>
          </a:p>
          <a:p>
            <a:r>
              <a:rPr lang="en-US" b="1" dirty="0" err="1" smtClean="0"/>
              <a:t>db_ddladmin</a:t>
            </a:r>
            <a:r>
              <a:rPr lang="en-US" dirty="0" smtClean="0"/>
              <a:t> </a:t>
            </a:r>
          </a:p>
          <a:p>
            <a:r>
              <a:rPr lang="en-US" dirty="0" smtClean="0"/>
              <a:t>Members of the </a:t>
            </a:r>
            <a:r>
              <a:rPr lang="en-US" b="1" dirty="0" err="1" smtClean="0"/>
              <a:t>db_ddladmin</a:t>
            </a:r>
            <a:r>
              <a:rPr lang="en-US" dirty="0" smtClean="0"/>
              <a:t> fixed database role can run any Data Definition Language (DDL) command in a database.</a:t>
            </a:r>
          </a:p>
          <a:p>
            <a:endParaRPr lang="en-US" dirty="0" smtClean="0"/>
          </a:p>
          <a:p>
            <a:r>
              <a:rPr lang="en-US" b="1" dirty="0" err="1" smtClean="0"/>
              <a:t>db_datawriter</a:t>
            </a:r>
            <a:r>
              <a:rPr lang="en-US" dirty="0" smtClean="0"/>
              <a:t> </a:t>
            </a:r>
          </a:p>
          <a:p>
            <a:r>
              <a:rPr lang="en-US" dirty="0" smtClean="0"/>
              <a:t>Members of the </a:t>
            </a:r>
            <a:r>
              <a:rPr lang="en-US" b="1" dirty="0" err="1" smtClean="0"/>
              <a:t>db_datawriter</a:t>
            </a:r>
            <a:r>
              <a:rPr lang="en-US" dirty="0" smtClean="0"/>
              <a:t> fixed database role can add, delete, or change data in all user tables.</a:t>
            </a:r>
          </a:p>
          <a:p>
            <a:endParaRPr lang="en-US" dirty="0" smtClean="0"/>
          </a:p>
          <a:p>
            <a:r>
              <a:rPr lang="en-US" b="1" dirty="0" err="1" smtClean="0"/>
              <a:t>db_datareader</a:t>
            </a:r>
            <a:r>
              <a:rPr lang="en-US" dirty="0" smtClean="0"/>
              <a:t> </a:t>
            </a:r>
          </a:p>
          <a:p>
            <a:r>
              <a:rPr lang="en-US" dirty="0" smtClean="0"/>
              <a:t>Members of the </a:t>
            </a:r>
            <a:r>
              <a:rPr lang="en-US" b="1" dirty="0" err="1" smtClean="0"/>
              <a:t>db_datareader</a:t>
            </a:r>
            <a:r>
              <a:rPr lang="en-US" b="1" dirty="0" smtClean="0"/>
              <a:t> </a:t>
            </a:r>
            <a:r>
              <a:rPr lang="en-US" dirty="0" smtClean="0"/>
              <a:t>fixed database role can read all data from all user tables.</a:t>
            </a:r>
          </a:p>
          <a:p>
            <a:endParaRPr lang="en-US" dirty="0" smtClean="0"/>
          </a:p>
          <a:p>
            <a:r>
              <a:rPr lang="en-US" b="1" dirty="0" err="1" smtClean="0"/>
              <a:t>db_denydatawriter</a:t>
            </a:r>
            <a:r>
              <a:rPr lang="en-US" dirty="0" smtClean="0"/>
              <a:t> </a:t>
            </a:r>
          </a:p>
          <a:p>
            <a:r>
              <a:rPr lang="en-US" dirty="0" smtClean="0"/>
              <a:t>Members of the </a:t>
            </a:r>
            <a:r>
              <a:rPr lang="en-US" b="1" dirty="0" err="1" smtClean="0"/>
              <a:t>db_denydatawriter</a:t>
            </a:r>
            <a:r>
              <a:rPr lang="en-US" dirty="0" smtClean="0"/>
              <a:t> fixed database role cannot add, modify, or delete any data in the user tables within a database.</a:t>
            </a:r>
          </a:p>
          <a:p>
            <a:endParaRPr lang="en-US" dirty="0" smtClean="0"/>
          </a:p>
          <a:p>
            <a:r>
              <a:rPr lang="en-US" b="1" dirty="0" err="1" smtClean="0"/>
              <a:t>db_denydatareader</a:t>
            </a:r>
            <a:r>
              <a:rPr lang="en-US" dirty="0" smtClean="0"/>
              <a:t> </a:t>
            </a:r>
          </a:p>
          <a:p>
            <a:r>
              <a:rPr lang="en-US" dirty="0" smtClean="0"/>
              <a:t>Members of the </a:t>
            </a:r>
            <a:r>
              <a:rPr lang="en-US" b="1" dirty="0" err="1" smtClean="0"/>
              <a:t>db_denydatareader</a:t>
            </a:r>
            <a:r>
              <a:rPr lang="en-US" dirty="0" smtClean="0"/>
              <a:t> fixed database role cannot read any data in the user tables within a database.</a:t>
            </a:r>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10</a:t>
            </a:fld>
            <a:endParaRPr lang="en-US"/>
          </a:p>
        </p:txBody>
      </p:sp>
    </p:spTree>
    <p:extLst>
      <p:ext uri="{BB962C8B-B14F-4D97-AF65-F5344CB8AC3E}">
        <p14:creationId xmlns:p14="http://schemas.microsoft.com/office/powerpoint/2010/main" val="281167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11</a:t>
            </a:fld>
            <a:endParaRPr lang="en-US"/>
          </a:p>
        </p:txBody>
      </p:sp>
    </p:spTree>
    <p:extLst>
      <p:ext uri="{BB962C8B-B14F-4D97-AF65-F5344CB8AC3E}">
        <p14:creationId xmlns:p14="http://schemas.microsoft.com/office/powerpoint/2010/main" val="291247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9D1A9-42A1-414C-A2BD-46D8AD9A1E8C}" type="slidenum">
              <a:rPr lang="en-US" smtClean="0"/>
              <a:t>12</a:t>
            </a:fld>
            <a:endParaRPr lang="en-US"/>
          </a:p>
        </p:txBody>
      </p:sp>
    </p:spTree>
    <p:extLst>
      <p:ext uri="{BB962C8B-B14F-4D97-AF65-F5344CB8AC3E}">
        <p14:creationId xmlns:p14="http://schemas.microsoft.com/office/powerpoint/2010/main" val="157234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0506E-75DE-4C9B-AC35-BC626C5E23D9}"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324539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506E-75DE-4C9B-AC35-BC626C5E23D9}"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273043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506E-75DE-4C9B-AC35-BC626C5E23D9}"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197506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506E-75DE-4C9B-AC35-BC626C5E23D9}"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75681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0506E-75DE-4C9B-AC35-BC626C5E23D9}"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264515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506E-75DE-4C9B-AC35-BC626C5E23D9}"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419508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0506E-75DE-4C9B-AC35-BC626C5E23D9}" type="datetimeFigureOut">
              <a:rPr lang="en-US" smtClean="0"/>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2917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0506E-75DE-4C9B-AC35-BC626C5E23D9}" type="datetimeFigureOut">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372635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506E-75DE-4C9B-AC35-BC626C5E23D9}" type="datetimeFigureOut">
              <a:rPr lang="en-US" smtClean="0"/>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346222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506E-75DE-4C9B-AC35-BC626C5E23D9}"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39171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506E-75DE-4C9B-AC35-BC626C5E23D9}"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F684-66F3-4E2F-AE55-BA0F070B733C}" type="slidenum">
              <a:rPr lang="en-US" smtClean="0"/>
              <a:t>‹#›</a:t>
            </a:fld>
            <a:endParaRPr lang="en-US"/>
          </a:p>
        </p:txBody>
      </p:sp>
    </p:spTree>
    <p:extLst>
      <p:ext uri="{BB962C8B-B14F-4D97-AF65-F5344CB8AC3E}">
        <p14:creationId xmlns:p14="http://schemas.microsoft.com/office/powerpoint/2010/main" val="207519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506E-75DE-4C9B-AC35-BC626C5E23D9}" type="datetimeFigureOut">
              <a:rPr lang="en-US" smtClean="0"/>
              <a:t>4/25/2014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CF684-66F3-4E2F-AE55-BA0F070B733C}" type="slidenum">
              <a:rPr lang="en-US" smtClean="0"/>
              <a:t>‹#›</a:t>
            </a:fld>
            <a:endParaRPr lang="en-US"/>
          </a:p>
        </p:txBody>
      </p:sp>
    </p:spTree>
    <p:extLst>
      <p:ext uri="{BB962C8B-B14F-4D97-AF65-F5344CB8AC3E}">
        <p14:creationId xmlns:p14="http://schemas.microsoft.com/office/powerpoint/2010/main" val="380760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c05.deviantart.net/fs12/f/2006/330/2/d/_Secret_Agent_Man__by_LiteFireDark.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45294" y="-101599"/>
            <a:ext cx="9154314" cy="7068456"/>
          </a:xfrm>
          <a:prstGeom prst="rect">
            <a:avLst/>
          </a:prstGeom>
          <a:noFill/>
        </p:spPr>
      </p:pic>
      <p:sp>
        <p:nvSpPr>
          <p:cNvPr id="2" name="Title 1"/>
          <p:cNvSpPr>
            <a:spLocks noGrp="1"/>
          </p:cNvSpPr>
          <p:nvPr>
            <p:ph type="ctrTitle"/>
          </p:nvPr>
        </p:nvSpPr>
        <p:spPr>
          <a:xfrm>
            <a:off x="-668857" y="873850"/>
            <a:ext cx="9144000" cy="1043321"/>
          </a:xfrm>
        </p:spPr>
        <p:txBody>
          <a:bodyPr>
            <a:normAutofit fontScale="90000"/>
          </a:bodyPr>
          <a:lstStyle/>
          <a:p>
            <a:r>
              <a:rPr lang="en-US" sz="5400" dirty="0" smtClean="0">
                <a:latin typeface="SkyFall Done" panose="02000000000000000000" pitchFamily="2" charset="0"/>
              </a:rPr>
              <a:t>The Spy who </a:t>
            </a:r>
            <a:br>
              <a:rPr lang="en-US" sz="5400" dirty="0" smtClean="0">
                <a:latin typeface="SkyFall Done" panose="02000000000000000000" pitchFamily="2" charset="0"/>
              </a:rPr>
            </a:br>
            <a:r>
              <a:rPr lang="en-US" sz="5400" dirty="0" smtClean="0">
                <a:latin typeface="SkyFall Done" panose="02000000000000000000" pitchFamily="2" charset="0"/>
              </a:rPr>
              <a:t>loathed me</a:t>
            </a:r>
            <a:endParaRPr lang="en-US" sz="5400" dirty="0">
              <a:latin typeface="SkyFall Done" panose="02000000000000000000" pitchFamily="2" charset="0"/>
            </a:endParaRPr>
          </a:p>
        </p:txBody>
      </p:sp>
      <p:sp>
        <p:nvSpPr>
          <p:cNvPr id="3" name="Subtitle 2"/>
          <p:cNvSpPr>
            <a:spLocks noGrp="1"/>
          </p:cNvSpPr>
          <p:nvPr>
            <p:ph type="subTitle" idx="1"/>
          </p:nvPr>
        </p:nvSpPr>
        <p:spPr>
          <a:xfrm>
            <a:off x="1351672" y="2044172"/>
            <a:ext cx="5102942" cy="472657"/>
          </a:xfrm>
        </p:spPr>
        <p:txBody>
          <a:bodyPr>
            <a:noAutofit/>
          </a:bodyPr>
          <a:lstStyle/>
          <a:p>
            <a:r>
              <a:rPr lang="en-US" sz="1400" dirty="0" smtClean="0">
                <a:latin typeface="SkyFall Done" panose="02000000000000000000" pitchFamily="2" charset="0"/>
              </a:rPr>
              <a:t>An Introduction to SQL Security</a:t>
            </a:r>
            <a:endParaRPr lang="en-US" sz="1400" dirty="0">
              <a:latin typeface="SkyFall Done" panose="02000000000000000000" pitchFamily="2" charset="0"/>
            </a:endParaRPr>
          </a:p>
        </p:txBody>
      </p:sp>
      <p:pic>
        <p:nvPicPr>
          <p:cNvPr id="5" name="James_Bo-Josh_Bro-9446_hif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3371" y="-838200"/>
            <a:ext cx="609600" cy="609600"/>
          </a:xfrm>
          <a:prstGeom prst="rect">
            <a:avLst/>
          </a:prstGeom>
        </p:spPr>
      </p:pic>
    </p:spTree>
    <p:extLst>
      <p:ext uri="{BB962C8B-B14F-4D97-AF65-F5344CB8AC3E}">
        <p14:creationId xmlns:p14="http://schemas.microsoft.com/office/powerpoint/2010/main" val="237824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Database Roles</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7377840" cy="4676775"/>
          </a:xfrm>
        </p:spPr>
        <p:txBody>
          <a:bodyPr/>
          <a:lstStyle/>
          <a:p>
            <a:pPr algn="just"/>
            <a:r>
              <a:rPr lang="en-US" dirty="0" smtClean="0"/>
              <a:t>Fixed Roles</a:t>
            </a:r>
          </a:p>
          <a:p>
            <a:pPr lvl="1" algn="just"/>
            <a:r>
              <a:rPr lang="en-US" dirty="0" smtClean="0"/>
              <a:t>10 created with each DB</a:t>
            </a:r>
          </a:p>
          <a:p>
            <a:pPr lvl="1" algn="just"/>
            <a:r>
              <a:rPr lang="en-US" dirty="0" smtClean="0"/>
              <a:t>Highest level: </a:t>
            </a:r>
            <a:r>
              <a:rPr lang="en-US" dirty="0" err="1" smtClean="0"/>
              <a:t>db_owner</a:t>
            </a:r>
            <a:r>
              <a:rPr lang="en-US" dirty="0" smtClean="0"/>
              <a:t> </a:t>
            </a:r>
          </a:p>
          <a:p>
            <a:pPr algn="just"/>
            <a:r>
              <a:rPr lang="en-US" dirty="0" smtClean="0"/>
              <a:t>User Defined Roles</a:t>
            </a:r>
          </a:p>
          <a:p>
            <a:pPr lvl="1" algn="just"/>
            <a:r>
              <a:rPr lang="en-US" dirty="0" smtClean="0"/>
              <a:t>Most common</a:t>
            </a:r>
          </a:p>
          <a:p>
            <a:pPr lvl="1" algn="just"/>
            <a:r>
              <a:rPr lang="en-US" dirty="0" smtClean="0"/>
              <a:t>Most recommended</a:t>
            </a:r>
          </a:p>
          <a:p>
            <a:pPr lvl="1" algn="just"/>
            <a:r>
              <a:rPr lang="en-US" dirty="0" smtClean="0"/>
              <a:t>Very granular</a:t>
            </a:r>
          </a:p>
          <a:p>
            <a:pPr lvl="1" algn="just"/>
            <a:r>
              <a:rPr lang="en-US" dirty="0" smtClean="0"/>
              <a:t>Can be nested</a:t>
            </a:r>
          </a:p>
          <a:p>
            <a:pPr lvl="1" algn="just"/>
            <a:endParaRPr lang="en-US" dirty="0" smtClean="0"/>
          </a:p>
          <a:p>
            <a:pPr lvl="1" algn="just"/>
            <a:endParaRPr lang="en-US" dirty="0" smtClean="0"/>
          </a:p>
          <a:p>
            <a:pPr algn="just"/>
            <a:endParaRPr lang="en-US" dirty="0" smtClean="0"/>
          </a:p>
        </p:txBody>
      </p:sp>
      <p:sp>
        <p:nvSpPr>
          <p:cNvPr id="4" name="AutoShape 2" descr="data:image/jpeg;base64,/9j/4AAQSkZJRgABAQAAAQABAAD/2wCEAAkGBwgHBgkIBwgSFQkXFRobGRgXFx8fFxsfISQYHiYiIyUfKCgsICYxJxwcJjMlMS03NDovHSozODQ4QygtOi0BCgoKBQUFDgUFDisZExkrKysrKysrKysrKysrKysrKysrKysrKysrKysrKysrKysrKysrKysrKysrKysrKysrK//AABEIAQsAvQMBIgACEQEDEQH/xAAcAAEAAwEBAAMAAAAAAAAAAAAABgcIBQQBAgP/xAA6EAEAAgEDAQUFBgQEBwAAAAAAAQIDBAURBgcSITFBE1FhcYEUIjJSkaEVQnKSI4LCwwgWQ1NiosH/xAAUAQEAAAAAAAAAAAAAAAAAAAAA/8QAFBEBAAAAAAAAAAAAAAAAAAAAAP/aAAwDAQACEQMRAD8AvEAAAAAAAAAAAAAAAAAAAAAAAAAAAAAAAAAAAAAAAAAAAAAAAAAAAAAAAAAAAAAAAAAAAAAAAAAAAAAAAAAAAAAAAAAAAAAAAAAAAAAAAAAAAAAAAAAAAAAAAAAAAAAAAAAAAAAAAAAAAAAAAAAAAHn1Gu0em1GHT6nVY6Zr89ytrRFrccc8RPnxzHPHvh6FW9suPHl3XYqZaRak4tT4THMfi0vvd7so3D7T0zbQ3n/E0+S2OP6J4vTj4RW0U/ySCaAAAAAAIV2pdSbj01tu159pvWM19VWlu9XvVmvcyTMek+cV8YmPJNVW9uN4v/y1ppnxtqZnj5dyv+v9wWkAAAAAAAAAAAACJ9d79v21YsOn6a2W+fV3iZm/dm2PHEe+I45tPpHMe/4SEZ7ZMlMe77BOS8RHstT5zx66VyegN+0mxb/kya/U0x6DNi7tr2nilb0mbU5nyiJi2SOZ9ZrHuQPrrD1Dqs2HU9Y49T7a3ejHN6xERxxMxWtfCI8Y58PcgeSK0vMYsnNffxwDYuDrDpjUZK48HUWjtefKIz05n5Ry7VbVvWLUtE1n1jyYddTZuot62O8W2jdM2Lx54peYrPzr5T9YBs8Zu2Tty6m0PdpumDDqcfrMx3Mk/Wvh/wCqwNl7cumNbEV3PDm02Tjxma9+n0mnjP8AaC0Rzdo3/Z97p3tp3PDl98UvEzHzjzj6ukDx7luu37Vh9tueuxYsXvyXisfvKpu1jdNDu3UPR9ts1uLLi9rP3sd62jxy6WPOJn3SozdtXfX7nqtVkyWtNr2nm0zNuOfDmZ8fJ+ODUZMEW9lPEzx4+sceMTHuBt4ZG2jtG6v2mY+zb7mtXn8OWfaR8vv88R8uF79kPX+r620mux7lpaV1eHuc2pzFbRbv8eEzPEx3Z58fX0BYQAAAAAAAAAAAKy7Xuld+6i121Ztn09L4qVvSebxE1teafemJ4+7Hdjnjmfg5/WPYtodZsmnnp68U3XFSImbeFc8+s2/LaZ5mJ8vSfDiYt0BiTcNFqtt1ubRa/BbHqaTxato4mJedrHtE7Pdt600fevEY90rHGPNEeP8ATb81f3jzj1icydSdN7t0zrp0e86O2PJ492f5LxHrWfK0eX/0HJAB9qXtjvW+O0xeJ5iY84lLtl7Ter9nrGPDvF8mL8ub/Ej9bfej6Sh4AAAv/wD4a9F3Nk3nX8fjzUp/ZXvf7igFhdnvaprejdDG2/w3Fl0Pem0+M1yczx497xifL3fUGoRB+mO1XpXqGaYq632Gqn+TPxXmfhbmaz8I55+CcRMTHMeQAAAAAAAAAAAADy7lt2i3XR30e5aSmXTT51vWJr+/r8XqAUv1d2E6XP39R0prPZ3/AOzlmZp6fhv42r9e94z5wprqHpreem9T7Detvvit6TMc0t/TaOYn6S2a/DWaTTa/TX02t09MmC3nW9YtWfnEgxGNE9Wdh2z7jN9R07qJ02o/Jbm2Gf8AVX9Zj3QprqrobqLpW1p3bb7fZ+fDLT72Kf8ANHl8p4n4AjYAAACW9JdovUnSs0x6LWzfRx/0cvNsfHw9a/SYRIBqPontY2Dqecel1F/s24z4ezyT920/+N/CJ+U8T7olYDDi7+wjr3XajcK9L7vnnJjmkzgtaeb1msczTmfOO7EzHu7vHlMcBegAAAAAAAAAAAAAD4vWt6WpesTWY4mJ8pfICvOqOx7pffItk0eCdLqvzYYjufWnlx8uPmp/qnsh6o2Gb5dNp/tWkj+bD42j50/F+nMfFqMBh69LY72pesxeJ4mJ84l9WyN/6S2DqKs/xnasWS/HHe44yR8rV4tH6q73nsE2fUTa+z7rmw2/LeIyVj4R+Gf1mQZ7Fra7sH6lw3n7HrtLkp6c2tW36TWY/dy79jHWtbxWuhxTHvjNTj95gFepx2K6bNqO0jaZw1nintLWn3V7l48frMR9Xd2zsJ6l1GWv8Q1mnw4fWYtN7x8oiIif7oXN0N0LtHRekvTbqzbVX/Hlv+O3w8Pw1+EfXkEoAAAAAAAAAAAAAAAAAAAAAAAAAAAAAAAAAAAAAAAAAAAAAAAAAAAAAAAAAAAAAAAAAAAAAAAAAAAAAAAAAAAAAAAAAAAAAAAAAAAAAAAAAAAAAAAAAAAAAAAAAAAAAAAAAAAAAAAAAAAAAAAAAAAB/9k="/>
          <p:cNvSpPr>
            <a:spLocks noChangeAspect="1" noChangeArrowheads="1"/>
          </p:cNvSpPr>
          <p:nvPr/>
        </p:nvSpPr>
        <p:spPr bwMode="auto">
          <a:xfrm>
            <a:off x="155575" y="-2087563"/>
            <a:ext cx="3086100" cy="436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SFQkXFRobGRgXFx8fFxsfISQYHiYiIyUfKCgsICYxJxwcJjMlMS03NDovHSozODQ4QygtOi0BCgoKBQUFDgUFDisZExkrKysrKysrKysrKysrKysrKysrKysrKysrKysrKysrKysrKysrKysrKysrKysrKysrK//AABEIAQsAvQMBIgACEQEDEQH/xAAcAAEAAwEBAAMAAAAAAAAAAAAABgcIBQQBAgP/xAA6EAEAAgEDAQUFBgQEBwAAAAAAAQIDBAURBgcSITFBE1FhcYEUIjJSkaEVQnKSI4LCwwgWQ1NiosH/xAAUAQEAAAAAAAAAAAAAAAAAAAAA/8QAFBEBAAAAAAAAAAAAAAAAAAAAAP/aAAwDAQACEQMRAD8AvEAAAAAAAAAAAAAAAAAAAAAAAAAAAAAAAAAAAAAAAAAAAAAAAAAAAAAAAAAAAAAAAAAAAAAAAAAAAAAAAAAAAAAAAAAAAAAAAAAAAAAAAAAAAAAAAAAAAAAAAAAAAAAAAAAAAAAAAAAAAAAAAAAAAHn1Gu0em1GHT6nVY6Zr89ytrRFrccc8RPnxzHPHvh6FW9suPHl3XYqZaRak4tT4THMfi0vvd7so3D7T0zbQ3n/E0+S2OP6J4vTj4RW0U/ySCaAAAAAAIV2pdSbj01tu159pvWM19VWlu9XvVmvcyTMek+cV8YmPJNVW9uN4v/y1ppnxtqZnj5dyv+v9wWkAAAAAAAAAAAACJ9d79v21YsOn6a2W+fV3iZm/dm2PHEe+I45tPpHMe/4SEZ7ZMlMe77BOS8RHstT5zx66VyegN+0mxb/kya/U0x6DNi7tr2nilb0mbU5nyiJi2SOZ9ZrHuQPrrD1Dqs2HU9Y49T7a3ejHN6xERxxMxWtfCI8Y58PcgeSK0vMYsnNffxwDYuDrDpjUZK48HUWjtefKIz05n5Ry7VbVvWLUtE1n1jyYddTZuot62O8W2jdM2Lx54peYrPzr5T9YBs8Zu2Tty6m0PdpumDDqcfrMx3Mk/Wvh/wCqwNl7cumNbEV3PDm02Tjxma9+n0mnjP8AaC0Rzdo3/Z97p3tp3PDl98UvEzHzjzj6ukDx7luu37Vh9tueuxYsXvyXisfvKpu1jdNDu3UPR9ts1uLLi9rP3sd62jxy6WPOJn3SozdtXfX7nqtVkyWtNr2nm0zNuOfDmZ8fJ+ODUZMEW9lPEzx4+sceMTHuBt4ZG2jtG6v2mY+zb7mtXn8OWfaR8vv88R8uF79kPX+r620mux7lpaV1eHuc2pzFbRbv8eEzPEx3Z58fX0BYQAAAAAAAAAAAKy7Xuld+6i121Ztn09L4qVvSebxE1teafemJ4+7Hdjnjmfg5/WPYtodZsmnnp68U3XFSImbeFc8+s2/LaZ5mJ8vSfDiYt0BiTcNFqtt1ubRa/BbHqaTxato4mJedrHtE7Pdt600fevEY90rHGPNEeP8ATb81f3jzj1icydSdN7t0zrp0e86O2PJ492f5LxHrWfK0eX/0HJAB9qXtjvW+O0xeJ5iY84lLtl7Ter9nrGPDvF8mL8ub/Ej9bfej6Sh4AAAv/wD4a9F3Nk3nX8fjzUp/ZXvf7igFhdnvaprejdDG2/w3Fl0Pem0+M1yczx497xifL3fUGoRB+mO1XpXqGaYq632Gqn+TPxXmfhbmaz8I55+CcRMTHMeQAAAAAAAAAAAADy7lt2i3XR30e5aSmXTT51vWJr+/r8XqAUv1d2E6XP39R0prPZ3/AOzlmZp6fhv42r9e94z5wprqHpreem9T7Detvvit6TMc0t/TaOYn6S2a/DWaTTa/TX02t09MmC3nW9YtWfnEgxGNE9Wdh2z7jN9R07qJ02o/Jbm2Gf8AVX9Zj3QprqrobqLpW1p3bb7fZ+fDLT72Kf8ANHl8p4n4AjYAAACW9JdovUnSs0x6LWzfRx/0cvNsfHw9a/SYRIBqPontY2Dqecel1F/s24z4ezyT920/+N/CJ+U8T7olYDDi7+wjr3XajcK9L7vnnJjmkzgtaeb1msczTmfOO7EzHu7vHlMcBegAAAAAAAAAAAAAD4vWt6WpesTWY4mJ8pfICvOqOx7pffItk0eCdLqvzYYjufWnlx8uPmp/qnsh6o2Gb5dNp/tWkj+bD42j50/F+nMfFqMBh69LY72pesxeJ4mJ84l9WyN/6S2DqKs/xnasWS/HHe44yR8rV4tH6q73nsE2fUTa+z7rmw2/LeIyVj4R+Gf1mQZ7Fra7sH6lw3n7HrtLkp6c2tW36TWY/dy79jHWtbxWuhxTHvjNTj95gFepx2K6bNqO0jaZw1nintLWn3V7l48frMR9Xd2zsJ6l1GWv8Q1mnw4fWYtN7x8oiIif7oXN0N0LtHRekvTbqzbVX/Hlv+O3w8Pw1+EfXkEoAAAAAAAAAAAAAAAAAAAAAAAAAAAAAAAAAAAAAAAAAAAAAAAAAAAAAAAAAAAAAAAAAAAAAAAAAAAAAAAAAAAAAAAAAAAAAAAAAAAAAAAAAAAAAAAAAAAAAAAAAAAAAAAAAAAAAAAAAAAAAAAAAAAB/9k="/>
          <p:cNvSpPr>
            <a:spLocks noChangeAspect="1" noChangeArrowheads="1"/>
          </p:cNvSpPr>
          <p:nvPr/>
        </p:nvSpPr>
        <p:spPr bwMode="auto">
          <a:xfrm>
            <a:off x="307975" y="-1935163"/>
            <a:ext cx="3086100" cy="436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6" descr="http://galleryplus.ebayimg.com/ws/web/321118834282_1_0_1/1000x100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2326" flipH="1">
            <a:off x="8321529" y="2085541"/>
            <a:ext cx="2662209" cy="1302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81545">
            <a:off x="9672376" y="3578719"/>
            <a:ext cx="2991035" cy="3913083"/>
          </a:xfrm>
          <a:prstGeom prst="rect">
            <a:avLst/>
          </a:prstGeom>
        </p:spPr>
      </p:pic>
    </p:spTree>
    <p:extLst>
      <p:ext uri="{BB962C8B-B14F-4D97-AF65-F5344CB8AC3E}">
        <p14:creationId xmlns:p14="http://schemas.microsoft.com/office/powerpoint/2010/main" val="14936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flipH="1" flipV="1">
            <a:off x="2728686" y="-174171"/>
            <a:ext cx="7148740" cy="5215896"/>
          </a:xfrm>
          <a:prstGeom prst="line">
            <a:avLst/>
          </a:prstGeom>
          <a:ln w="28575">
            <a:solidFill>
              <a:srgbClr val="EC9090"/>
            </a:solidFill>
          </a:ln>
          <a:effectLst>
            <a:glow rad="101600">
              <a:srgbClr val="E1AAA9">
                <a:alpha val="60000"/>
              </a:srgbClr>
            </a:glo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Application Roles</a:t>
            </a:r>
            <a:endParaRPr lang="en-US" sz="3200" dirty="0">
              <a:latin typeface="SkyFall Done" panose="02000000000000000000" pitchFamily="2" charset="0"/>
            </a:endParaRPr>
          </a:p>
        </p:txBody>
      </p:sp>
      <p:sp>
        <p:nvSpPr>
          <p:cNvPr id="5" name="AutoShape 2" descr="data:image/jpeg;base64,/9j/4AAQSkZJRgABAQAAAQABAAD/2wCEAAkGBhQQEBIREBAWDxAUFxcXFxgVGBQXFxcXFxgVGBcWFBcYGyYeGBkkHBIXHy8gIycqLSwsFSAxNzAqNSYrLTUBCQoKBQUFDQUFDSkYEhgpKSkpKSkpKSkpKSkpKSkpKSkpKSkpKSkpKSkpKSkpKSkpKSkpKSkpKSkpKSkpKSkpKf/AABEIAJgBSwMBIgACEQEDEQH/xAAcAAEAAwEBAQEBAAAAAAAAAAAABgcIBQQCAwH/xABLEAABAwIDBQQFCAYHBwUAAAABAAIDBBEFEiEGBzFBYQgTUXEiMnKBkRQjQlKCkqGxM0NiorLBJGNzk8LS0xU0U1RVlKMYg7PD0f/EABQBAQAAAAAAAAAAAAAAAAAAAAD/xAAUEQEAAAAAAAAAAAAAAAAAAAAA/9oADAMBAAIRAxEAPwC8UREBERAREQEREBERAREQEREBERAREQFF9vt4EGEQd5L85M+4iiBs55HM/VYNLu/M6Lp7UbRxYfSS1U59CMaAcXuOjWN6k6fjwCyPtRtNNiNVJVVDrvedAPVY0eqxg5NH/wCk6koPVtVt1V4lL3lTMbA3bG0lsbPDI2/HqbnqtE7mdpJK7Co3zuL5YnuhLjqXBgaWlx5nK9oJ52vzWVlpXs9NthDutRL/AAxj+SCzkREBERAREQEREBERAREQEREBERAREQEREBFH9qNvKPDQPldQGPOrWNu+Q9cjbkDqbDqq9ru0nTNJ7iimlHIveyO/wz2QXEios9pd3/TW/wDcH/ST/wBSz+eGD+/P+kgvRFRf/qXd/wBNb/3B/wBJeaXtKTn1aCJvnI935AIL9S6zs/fdjFX6FJTMaeXcwSSu/eLh+C6eG4FtPW+nJVvo2n/iPbEf7uJpcPeAgva6KqKbd9jjbH/b2vUPeP3hr8F26LA8ci44pS1PSWnI/GPKUE8RcXB5K8ECsjpSPrwSTD/xyM/xrtICIiAiIgIig+9feC3CqQiNwNZMC2FvHLydK4eDb6eJsOF0FW7/APbT5RVNoInXhpjeS3B0xFiPsNNvNzhyVTL6kkLiXOJc4kkk6kk8STzK+UBaU7PMt8JcPq1MgP3Inf4lmtaD7NtWDRVcXNs4f9+No/8AqKC4EREBERAREQEREBERAREQEREBERAREQEREGKscxCWoqZpqhxfM97i8nxvaw6C1gOQAC8sEuV7XFoeGkHK6+V1jezrEGx4aELvbwsHNJilZCRYCZ7m+xIc7P3XhR1BpjdrvCw2tayBlPDQVXARZGNa4/1LgAHeRs7oeKsd0DTxaD7gsQtcQbg2IVybtt+jostNijjJFoG1GpezpLze39r1hzvyC56F9HVhxh+T1AY4tdlEb8rgbEO00OnNexmEQjhBGPJjB/JZg2nxg4bjc9ThtS18bpBM10Tw5jmyWkdG/KbFt3EZT4LS+ze0EVfSxVUDrskaDbm130mO8HA6FB0g23DRUnvg2xd/tODD5KmaiomtY6V8Hrlz72J1F2NFtL+JsSAFdqrTe5updivd1FK5rKqNuQh5IbIy5IGYA2cCTbxvysEHO3J7SSvqa+hfUvrIIHEwSPOZxYHuZ6xJ9FwDXAXsNbcVbirTc7uylwoTzVTmGeYNaGsJcGMaSTd1hdxJHDhl466WWgIiICIiAiIgKuNudy0WKTvqTWTRzuAAzZJI2gDRrWWaQOmbiSeasdEGZNotw+IUt3QtbWxj/hGz7dY3WJPRpcq9qqN8TyyWN0T28WvaWuHmDqFt1cvHtl6avZ3dXTsnbyLh6TfYePSafIhBjBWz2dMa7qvmpnGwqIrjq+I3AH2XyH3LqbX9nZzQ6TDJs/PuZiA7yZJwPk4D2lVtG+owmuikkifBUQPa/I8FpIB1HVrhcXGhBQbIReHBMYjrKeKpgdmilaHN8deIPgQbgjxBXuQEREBERAREQEREBERAREQEREBV9vP3rx4U3uYQ2aucLhp9WMHg+W2uvJvE8dBa/o3p7x24TT2js+slB7ph1DRwMrx9UchzOnI2y5W1r55HyyvMkjyXOc43JJ4koLN3dbR4riuKxA103dtcJZgHFsQjaRduRvo+lo0C30uhWj1RvZtxWIfK6bu3d+7LLnt6JjbZgaTyIc8keOY+CvJBSXaJ2RLmxYlG2+W0U1uQJJjefeS0n9pqolbaxLDmVEMkEzQ+KRpY5p5hwsfI9eSyTt7sXJhVY+CS7oz6UUltJI+R9ocCOR6EII2iIgKV7AbxJ8ImzR/OQPI72EmzXftNP0X25/G6iiINh7Ibc0uKRd5Sy3cB6cbrCRntNvw/aFx1UgWI6Otkhe2SGR0UjTdrmEtcD0I1CtDZrtC1cFmVkTK1g+kPm5feQC133QeqDRiKscO7QmHSD51s9O7nmYHj3FhJPwC9536YT/zLz/7M3+VBP0UDg34YS42NWWe1FPb4hhUqwbaOmrGl1LUR1AHHI4Ej2hxb7wg6SIiAiIgIiICIiAuTtFstTYhF3VXA2ZvInRzD4scNWnyXWRBXezWzlRgMjo2PdWYTIb8LzUrj9ItHrxn6RaNPWyixJsJjw4BzSC0i4I1BB4EHmF9L4jiDfVFhxsOHwQfaIiAiIgIiICIiAiIgIiIC4m2O1kWGUklVMb5dGNvYyPN8rG+dtTyAJ5LrzztjY573BjGguc4mwAAuSTyAAWU96O37sWqy5pIpIrthbw05yOH1nWv0AA5FBHtodoJq+pkqah2aSQ36NH0WNHJoGgC5wC/ilW6/AfluK0kRF2Nf3j/DJF6ZB6EtDftINFbsNim4XQRsLbVMoa+d3PORfJfwZfKB5nmVL0RAUf232MhxWldTzDK7jHIBd0b+Th4jkRzHuKkCIMZbTbMT4dUOp6pmR7dQeLXt5PYebTb+RsQQuSth7abE0+K05hqG2cLmORts8bvFp5g82nQ+YBGYNtdg6nCZu7qGXjcT3crb5JB0PJ3i06jqLFBG16sLw51RPFBGQHyvaxuY2GZxAFzyFyF5VfDtzkFXS0NfhZ+TTlkEjmOc50bjZpcQTdzHg36G3AcUFVUOxkrcUp8PrI3075Jo2OGl8j3AFzDq0i17EXCkdfudlixeOgOf5NOX9zOG3GUMc4Z7aXaQA4aaajiFeW2FfhkT4JcQmhjmp3iWK7vnWnoxvpuadNLWNh0UYxPtDYfHcQxz1J5ENDGn3vOb91BG9i9xDnR10WJxd3J6Appo5A61u8zOa0O1b6mjwD5Fequ7PgOGsaxzRicecuc1zjFP6by1pD/UdkLQCABca34rzy9o6WVwZS4aC9xAaHSOeSTwAaxgJPQFdyix3aaqF20NLSNPAygtP3TI53xag4+1+458lDSSUcUcddFCxs8TSA2VwaMzmuJt3gdfibO8dBfiVG7DEsJdSV1BG98rImPnaxzXObLdxkjyN1fGW5QQL8+isOHA9onkGTE6SEfVZCH+45oh+BU5waGoZEBVyxzy39aKN0bbacWl7rnjqLeSD9MJr/lEEM4aWCWNj8rtC3O0OynqL29y9aIgIiICIiAig+AbZ94MamLs0VJPJl8A2KBgIb0LonH7XVeXYzbN0lLggLsxqhLFITqS6nifqTxuXRD7yCwkREBERAREQEREBEXzJIGgucQ1oFyToABxJPIIPpFTm3u/1kDjBhgbUPGjpnXMQ6RgWzn9rh4ZlP8Ad1tFJiGGU1VNl72QOz5BYXZI9nDkbNBI6oJIiIgIijO8HbNmFUUlQ6zpT6ELD9OQ8L/sj1j0HiQgrbf9vAsP9l079TZ1QR4cWQ+/Rx6ZRzIVFr9qysfNI+WVxfJI4uc48XOcbkn3lfigK7OzZg15KyrI9VrIWn2jnf8AwM+KpNam3IYN8mwaAkWdO58x+0crP3GMPvQT1ERAREQF5MUwmKqidDURNmieLFrhcefQjkRqF60QZw3n7l3Yex1XRuMtIDd7HayRAmwN/psubX4jnfUrt7xdt34Zh2HYfh8vdufTMe+Rp9MRloDch+iXHObjXTS11dWKYe2oglgk1ZKxzHeT2lp/NZC2ywmppKp1NWFznwtbGxx4OibpGWHmy3Dw4crIONLKXOLnOLnE3JJJJJ4kk8SvhEQFee5HemSW4bWyXJ0p5HHXpC4n92/s/VCoxf1riDcGxCDcSKod02+NtS1lFiEmWpFmxyu4TeDXnlJ1PrefG3kBERAREQFH9vNpxhuHz1RIztbljB5yu0YLcxc3PRpXfc6wudAsy76N4YxKpFPTuvR05NiOEsnB0nVoHot95+kg5GEbffJ8IraAMcZ6qUOMlxbuyGh4PPMclvJ58NfXuqxiV+JYZTF14op5XsHMGWOz9fC0YNup8VA1Y24XCDNi7JR6lOySR3m5pjaPO8l/slBp1ERAREQEREBFx9qdnRXQdz381K4OD2yQPLHtc29r29Ya8D04EAqE1FNtDQH5mWDGYRwEjRHNbrYtueuZxQWcuXtLs5FiFM+mqM3dvtfI4tcCOBB/kQR0Vbv38vpnZMRwiekd0PH2RI1tx5Er303aEw13rCoj9qMH+F5QcOt7NURJ7nEHsHISRNf8S1zfyXY2L3f4pg5c2mq6arpnG7opu9j15ujc1r8jjYciDbgukN+mE/8AMv8A7mb/ACr8Z9/eFt4SyyezE/8AxWQTyhnkc352Lun8wHNe37LhYkeYC9KqubtF4ePVhqn/AGIh+ci5tX2lIB+ioJX+3Ixn5ByC45y7K7IAX2OUOJAJ5AkAkDrYrPW8nYbHKyoM9RC2pY24Y2meHMjb4MY6zyTzNrm3QL2VPaVmP6OgjZ7cj3fk1q5s3aMxA+rBSs+xKT+Mv8kFd1+ztTTi89LNAL2vJHIwX83Cy5yss9oHEje4p3A8QYja3h6/BRLabaKGttI2hio6i/pupy5sTx/Ym4a6/MHxuDxQcJbS2fohBSU0I4Rwxs+6xo/ksWhbXwipEtPDI3UPjY4eTmgj80HrREQEREBERAUa232Bp8Wh7uduWRt+7lbbPGT/ABNPNp0PQ2KkqIMh7abvKrCpLVDM0RNmTMuY3dL/AEXfsnXwuNVGFt6qpGSsdHKxskbhZzXgOa4eBB0IVQbadnuKXNLhsnyd/HuZCTGfYfq5nkbjyQUAi6uP7LVNBJ3dXTvgdyLh6LvYePRcPIrlICs/YTfnU0IbDWA1tMNASfnmD9lx9cdHfEDRVgiDXez28zD64DuatjZD+rlPdyX8A11s32bqTgrDq91HjlRDpDUyxD9iR7f4SEG1Vxsf2wpKBpdVVMcNhfKTd59mMXc73BZKn2rrJBlfW1D2nk6aUj4Fy5bnEm5NygtHeVvrkxBrqajDqekOj3HSSUeBt6jD9UG55m2iq1EQFLd223rsIqzN3fewyNySNBs7LcEOYfrAjgdDcjTiIkiDX2y28WhxIAU1QO9P6p/oSj7J9bzaSOqkqw8x5BBBsRqCOIPiFPNnd9uJUlmumFXGNMs4LjbpICH/ABJQalRUzhHaSgdYVdFJEfrRObIPPK7KR8SpthG9rDKmwZWsjceU14j5XeA0+4oJgi/OCobI0Pje17Dwc0gg+RGi/RARUpvR31T0lY+joMjRFYSSObnJkIuWsBNgG3ANwdb+Cq3F95eI1YImrpS06FrCImkeBbGGg+9BoreDtlhtNTyQ1zo6guB/o4s97jbTQfo/aNrcjdZQcdTbQITdfxARF3tnthK2vI+S0r5G/XIyx/3jrN9wN0HBRXhs72bzo7EKu39XTj85Hj8m+9Wbs/u2w+hsYKRneD6bx3kl/EOffL9myDMOC7BV9ZY09FLI08HFuRn332b+K8mPbMVNA/u6unfA48Mw0d7LhdrvcStnrw4zgkNZC6CpibNE7i134Fp4tcORGoQYqRT/AHnbqZMKf3sWaahcfRfxdGTwZLb8HcD0OigCAtX7nscFXg9Mb3fCO4f0MWjb/YyH3rKCszcbtyKGs+TTOtTVRDbngyXgx3QG+U+bTyQaXREQEREBERAREQEREHnr8OjqIzFPEyaN3Fr2hzT5gqhd8G62ioYjVUs7adxI/oz3XzgkAmC5zaXuQbi19RaytHeNvHhwiG5tLVSA91FfjyzyfVYD7yRYcyMu47j01dO+oqZDLK/iTwA5NaODWjkAg56IiAiIgIiICIiAiIgIiICL+2X8Qe3DcanpnZqeeSnd4xvcz45SLqd4Hv6xKnsJXMrGeErQHW6PZY36kFVuiC26nbDAsUJdX0MmH1DyS6aA5hc6lzso9Ik63MZPVcyp3QNqLvwfEafEW8e7LmxzgcgWk295y+SrdfTJC0gtJaRqCNCPIoJJPu0xNjspw6oJ/ZjLx95tx+Kl2yW4CrqRnrXfIY+TSA+Vw9kGzPtG/RcDAN8OJUdgKk1EY+hOO8HlmJzgeTlZOz/aPhfZtbSvhP14SJG+Za6zmjyLkEv2c3PYbRWcKf5RKPpz2kPmG2yDzDbqataALAWA4Li4BtpR14vSVUcx45QbSDzjdZw+C7aAiIgIiIPwraJk0b4pWCSN4LXNcLhwPEELMW9Pde/Cpe9iBkoZD6DuJjJ/VyH8jzA8QVqRebEsNjqYnwTsEsUgLXNdwIP5HmDxBF0GJUU33l7s5cJmLmgy0Tz83L4X/Vy24PHjwda45gQhBqjc5ti7EcOb3rs1RAe6kJ4usAWPPUt0J5lpU7VG9m3Eom/LIC8NqHmN7Wk+sxoeDlHMgnXo4K8kBERAREQEREBRrb7beLCaR08npyO9GKPm99vwaOJPIdSApBV1TYo3ySODI2NLnOPBrWi5J6ABZI3h7avxWtfOSRC27YWH6MYOlx9Z3rHqbcAEHHxzG5a2eSoqHmSWQ3JPLwa0cmgaAcl4EXqw/DJah4jgifPIeDY2uc74AIPKitfZfs91c9n1sjaKP6otJKR5A5W+8kjwVwbLbr6DDrOhpw+YfrZbPkv4tJFmfZAQZ82Z3Q4jXgOZB3ER/WT3jBHi1ti9w6htuqsXD+zXGG/0ive53hFG1oB83Ek/AK6kQZ+xzs4VDLmjqo5x9WQGN3kCMzSfOygOL7uMRpLmahlDRxcxveN97o8wHvWv0QYdc0g2IsV/FtTEcBp6n/eKaKf+0jY/+IKM1u5vCpTc0TWH+rfKz8Gut+CDKKLStT2esNf6rqiL2ZGkfvsK8B7N1Hyq6j/xf5EGeUWh2dm6jvrV1BHTuh/gK6FJ2fMNYbuNRN0fIAP3GNP4oM97O7QzUE7Z6dwDxoQ4ZmPabXZI0+s02GnQEWIBWg9j6PC9oKUzyYXHFK05ZLMyAute7JY8pePxHPkTJML3X4ZTax0ERPjIDKfMGQut7lJ44w0ANAaBoANAB0CCssR7PeHSXMTp6c8g14c34SNJ/FRfEezU8XNPXtd4CWMt+Lmud+SvdEGYq/cHikXqRxVH9nK0f/JlUdr93GJQfpMPnsOJbG6Qe8suFr9EGIZ6V8ZyyMcx3g4Fp+BX5Lb09M2QZXsa9p5OAcPgVwa/d1h0/wCkw+nJPNsbWH7zLFBkFjy0ggkEagjQjyKm2zu+XEqOzflHyqMfQqLyfB9w8fet0Vx4luBwyX9G2amP9XISPhIHKLYl2auJpq/ybLH+b2O/woOxs72iKSazayF9G/6zfnY/M2GcfdPmrKwjHYKtneU08dQzxY4Ot0cBq09Cs44nuExOG+SOKpH9VIAfhJkKjUuz2I4c/vTT1VI9vCRrZG28pG6fig2Eizbs1v8A66nsyqa2ujHN3zctvbaLH3tJ6q3dkt7lBiJbGyU09Q7QRTWa4nwY6+V/QA36IJqiIg8+IYfHURPhmjbLE8Wc1wuCOqoDeJuKlpi6fDQ6op9SYuMsfs85G/vefFaHRBiSlqpIJWyRudFLG67XC4c1w8PArSmzG+iklpIX1cndVJbaRoGmZpLSR4A2zW5ZrKSbRbvKDEHZ6qkY+T67czHnzcwgu9915aPdRhkTAwUMbgL6vzOcbknVxNzxQS1ERAREQEREFab/ALFJYsLEcTTlnlayRwB0YAX2JHDM5rR5XHNUpszutxDELGKmMcR/WTXjZ5i4u77IKIgtjZns7U0Vn10zqp/NjLxx9QSPTd5gt8laGEYHBSM7umgZAzwY0Nv1cRq49SiIPciIgIiICIiAiIgIiICIiAiIgIiICIiAiIgIiICIiDlYlsrSVP8AvFHBMfF8bCfc4i4XOod2mGwStmioYmysIc02JyuGoIBJAIOoNkRBJkREBERAREQf/9k="/>
          <p:cNvSpPr>
            <a:spLocks noChangeAspect="1" noChangeArrowheads="1"/>
          </p:cNvSpPr>
          <p:nvPr/>
        </p:nvSpPr>
        <p:spPr bwMode="auto">
          <a:xfrm>
            <a:off x="155575" y="-1265238"/>
            <a:ext cx="5715000" cy="2638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clker.com/cliparts/A/g/M/0/s/8/white-shar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0975">
            <a:off x="8805862" y="4992686"/>
            <a:ext cx="5715000" cy="26384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1972925" y="5438775"/>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
          </p:nvPr>
        </p:nvSpPr>
        <p:spPr>
          <a:xfrm>
            <a:off x="838200" y="1825625"/>
            <a:ext cx="7913914" cy="4527550"/>
          </a:xfrm>
        </p:spPr>
        <p:txBody>
          <a:bodyPr/>
          <a:lstStyle/>
          <a:p>
            <a:pPr algn="just"/>
            <a:r>
              <a:rPr lang="en-US" dirty="0" smtClean="0"/>
              <a:t>Not well understood</a:t>
            </a:r>
            <a:endParaRPr lang="en-US" dirty="0"/>
          </a:p>
          <a:p>
            <a:pPr algn="just"/>
            <a:r>
              <a:rPr lang="en-US" dirty="0" smtClean="0"/>
              <a:t>Not often used</a:t>
            </a:r>
          </a:p>
          <a:p>
            <a:pPr algn="just"/>
            <a:r>
              <a:rPr lang="en-US" dirty="0" smtClean="0"/>
              <a:t>User authenticates against SQL Server</a:t>
            </a:r>
          </a:p>
          <a:p>
            <a:pPr lvl="1" algn="just"/>
            <a:r>
              <a:rPr lang="en-US" dirty="0" smtClean="0"/>
              <a:t>But has no rights</a:t>
            </a:r>
          </a:p>
          <a:p>
            <a:pPr algn="just"/>
            <a:r>
              <a:rPr lang="en-US" dirty="0" smtClean="0"/>
              <a:t>Activated by the application</a:t>
            </a:r>
          </a:p>
          <a:p>
            <a:pPr lvl="1" algn="just"/>
            <a:r>
              <a:rPr lang="en-US" dirty="0" err="1" smtClean="0"/>
              <a:t>sp_setapprole</a:t>
            </a:r>
            <a:endParaRPr lang="en-US" dirty="0" smtClean="0"/>
          </a:p>
          <a:p>
            <a:pPr lvl="1" algn="just"/>
            <a:endParaRPr lang="en-US" dirty="0" smtClean="0"/>
          </a:p>
        </p:txBody>
      </p:sp>
    </p:spTree>
    <p:extLst>
      <p:ext uri="{BB962C8B-B14F-4D97-AF65-F5344CB8AC3E}">
        <p14:creationId xmlns:p14="http://schemas.microsoft.com/office/powerpoint/2010/main" val="34172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ssolv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dissolve">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dissolve">
                                      <p:cBhvr>
                                        <p:cTn id="3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133" y="365125"/>
            <a:ext cx="8455666" cy="1325563"/>
          </a:xfrm>
        </p:spPr>
        <p:txBody>
          <a:bodyPr>
            <a:normAutofit/>
          </a:bodyPr>
          <a:lstStyle/>
          <a:p>
            <a:r>
              <a:rPr lang="en-US" sz="3200" dirty="0" smtClean="0">
                <a:latin typeface="SkyFall Done" panose="02000000000000000000" pitchFamily="2" charset="0"/>
              </a:rPr>
              <a:t>Client Connection Strings</a:t>
            </a:r>
            <a:endParaRPr lang="en-US" sz="3200" dirty="0">
              <a:latin typeface="SkyFall Done" panose="02000000000000000000" pitchFamily="2" charset="0"/>
            </a:endParaRPr>
          </a:p>
        </p:txBody>
      </p:sp>
      <p:sp>
        <p:nvSpPr>
          <p:cNvPr id="3" name="Content Placeholder 2"/>
          <p:cNvSpPr>
            <a:spLocks noGrp="1"/>
          </p:cNvSpPr>
          <p:nvPr>
            <p:ph idx="1"/>
          </p:nvPr>
        </p:nvSpPr>
        <p:spPr>
          <a:xfrm>
            <a:off x="3222171" y="1825625"/>
            <a:ext cx="8131628" cy="4351338"/>
          </a:xfrm>
        </p:spPr>
        <p:txBody>
          <a:bodyPr/>
          <a:lstStyle/>
          <a:p>
            <a:pPr algn="just"/>
            <a:r>
              <a:rPr lang="en-US" dirty="0" smtClean="0"/>
              <a:t>Windows Authentication is best</a:t>
            </a:r>
          </a:p>
          <a:p>
            <a:pPr lvl="1" algn="just"/>
            <a:r>
              <a:rPr lang="en-US" dirty="0" smtClean="0"/>
              <a:t>Not always possible</a:t>
            </a:r>
          </a:p>
          <a:p>
            <a:pPr lvl="1" algn="just"/>
            <a:r>
              <a:rPr lang="en-US" dirty="0" smtClean="0"/>
              <a:t>Take extra care to secure connection strings</a:t>
            </a:r>
          </a:p>
          <a:p>
            <a:pPr algn="just"/>
            <a:r>
              <a:rPr lang="en-US" dirty="0" smtClean="0"/>
              <a:t>Plain text in configuration file</a:t>
            </a:r>
          </a:p>
          <a:p>
            <a:pPr lvl="1" algn="just"/>
            <a:r>
              <a:rPr lang="en-US" dirty="0" err="1" smtClean="0"/>
              <a:t>Web.config</a:t>
            </a:r>
            <a:endParaRPr lang="en-US" dirty="0" smtClean="0"/>
          </a:p>
          <a:p>
            <a:pPr lvl="1" algn="just"/>
            <a:r>
              <a:rPr lang="en-US" dirty="0" smtClean="0"/>
              <a:t>Risk itself!</a:t>
            </a:r>
          </a:p>
          <a:p>
            <a:pPr algn="just"/>
            <a:r>
              <a:rPr lang="en-US" dirty="0" smtClean="0"/>
              <a:t>Solution</a:t>
            </a:r>
          </a:p>
          <a:p>
            <a:pPr lvl="1" algn="just"/>
            <a:r>
              <a:rPr lang="en-US" dirty="0" smtClean="0"/>
              <a:t>Standalone app/process to export &amp; encrypt connection strings</a:t>
            </a:r>
          </a:p>
          <a:p>
            <a:pPr algn="just"/>
            <a:endParaRPr lang="en-US" dirty="0" smtClean="0"/>
          </a:p>
        </p:txBody>
      </p:sp>
      <p:pic>
        <p:nvPicPr>
          <p:cNvPr id="4098" name="Picture 2" descr="http://astro.temple.edu/%7Etub03882/website%20images/the%20question%20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0088" y="0"/>
            <a:ext cx="2728045" cy="718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Endpoints</a:t>
            </a:r>
            <a:endParaRPr lang="en-US" sz="3200" dirty="0">
              <a:latin typeface="SkyFall Done" panose="02000000000000000000" pitchFamily="2" charset="0"/>
            </a:endParaRPr>
          </a:p>
        </p:txBody>
      </p:sp>
      <p:pic>
        <p:nvPicPr>
          <p:cNvPr id="4" name="Content Placeholder 3"/>
          <p:cNvPicPr>
            <a:picLocks noGrp="1" noChangeAspect="1"/>
          </p:cNvPicPr>
          <p:nvPr>
            <p:ph idx="1"/>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57495" y="3396343"/>
            <a:ext cx="4548974" cy="3648416"/>
          </a:xfrm>
        </p:spPr>
      </p:pic>
      <p:sp>
        <p:nvSpPr>
          <p:cNvPr id="5" name="Content Placeholder 2"/>
          <p:cNvSpPr txBox="1">
            <a:spLocks/>
          </p:cNvSpPr>
          <p:nvPr/>
        </p:nvSpPr>
        <p:spPr>
          <a:xfrm>
            <a:off x="3694921" y="1690688"/>
            <a:ext cx="8136295"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Service that listens natively for requests</a:t>
            </a:r>
          </a:p>
          <a:p>
            <a:pPr algn="just"/>
            <a:r>
              <a:rPr lang="en-US" dirty="0" smtClean="0"/>
              <a:t>Once created &amp; defined </a:t>
            </a:r>
          </a:p>
          <a:p>
            <a:pPr lvl="1" algn="just"/>
            <a:r>
              <a:rPr lang="en-US" dirty="0" smtClean="0"/>
              <a:t>access can be granted, revoked &amp; denied </a:t>
            </a:r>
          </a:p>
          <a:p>
            <a:pPr lvl="1" algn="just"/>
            <a:r>
              <a:rPr lang="en-US" dirty="0" smtClean="0"/>
              <a:t>from DB users, groups, roles and logons</a:t>
            </a:r>
          </a:p>
          <a:p>
            <a:pPr algn="just"/>
            <a:r>
              <a:rPr lang="en-US" dirty="0" smtClean="0"/>
              <a:t>Can use to restrict application access</a:t>
            </a:r>
          </a:p>
          <a:p>
            <a:pPr lvl="1" algn="just"/>
            <a:r>
              <a:rPr lang="en-US" dirty="0" smtClean="0"/>
              <a:t>Deny connectivity to default TCP endpoint</a:t>
            </a:r>
          </a:p>
          <a:p>
            <a:pPr lvl="1" algn="just"/>
            <a:r>
              <a:rPr lang="en-US" dirty="0" smtClean="0"/>
              <a:t>Grant connectivity through the endpoint only</a:t>
            </a:r>
          </a:p>
          <a:p>
            <a:pPr algn="just"/>
            <a:r>
              <a:rPr lang="en-US" dirty="0" smtClean="0"/>
              <a:t>When new endpoint created, by default the “public” role has right to connect to default TCP removed</a:t>
            </a:r>
          </a:p>
        </p:txBody>
      </p:sp>
    </p:spTree>
    <p:extLst>
      <p:ext uri="{BB962C8B-B14F-4D97-AF65-F5344CB8AC3E}">
        <p14:creationId xmlns:p14="http://schemas.microsoft.com/office/powerpoint/2010/main" val="42882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SQL Password Security</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9641114" cy="3820432"/>
          </a:xfrm>
        </p:spPr>
        <p:txBody>
          <a:bodyPr/>
          <a:lstStyle/>
          <a:p>
            <a:pPr algn="just"/>
            <a:r>
              <a:rPr lang="en-US" dirty="0" smtClean="0"/>
              <a:t>SQL Server Authentication</a:t>
            </a:r>
          </a:p>
          <a:p>
            <a:pPr lvl="1" algn="just"/>
            <a:r>
              <a:rPr lang="en-US" dirty="0" smtClean="0"/>
              <a:t>Broken by brute force attacks</a:t>
            </a:r>
          </a:p>
          <a:p>
            <a:pPr algn="just"/>
            <a:r>
              <a:rPr lang="en-US" dirty="0" smtClean="0"/>
              <a:t>Windows Authentication</a:t>
            </a:r>
          </a:p>
          <a:p>
            <a:pPr lvl="1" algn="just"/>
            <a:r>
              <a:rPr lang="en-US" dirty="0" smtClean="0"/>
              <a:t>Kerberos</a:t>
            </a:r>
          </a:p>
          <a:p>
            <a:pPr lvl="1" algn="just"/>
            <a:r>
              <a:rPr lang="en-US" dirty="0" smtClean="0"/>
              <a:t>Windows Active Directory Domain Controller</a:t>
            </a:r>
          </a:p>
          <a:p>
            <a:pPr algn="just"/>
            <a:r>
              <a:rPr lang="en-US" dirty="0" smtClean="0"/>
              <a:t>SQL Azure</a:t>
            </a:r>
          </a:p>
          <a:p>
            <a:pPr lvl="1" algn="just"/>
            <a:r>
              <a:rPr lang="en-US" dirty="0" smtClean="0"/>
              <a:t>No SA account</a:t>
            </a:r>
          </a:p>
          <a:p>
            <a:pPr lvl="1" algn="just"/>
            <a:r>
              <a:rPr lang="en-US" dirty="0" smtClean="0"/>
              <a:t>No Windows Authentication</a:t>
            </a:r>
          </a:p>
        </p:txBody>
      </p:sp>
      <p:pic>
        <p:nvPicPr>
          <p:cNvPr id="5122" name="Picture 2" descr="http://www.cblade.it/img/fingerprint-pn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01604">
            <a:off x="10426345" y="5140417"/>
            <a:ext cx="1443402" cy="15278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449943" y="6023429"/>
            <a:ext cx="12641944" cy="0"/>
          </a:xfrm>
          <a:prstGeom prst="line">
            <a:avLst/>
          </a:prstGeom>
          <a:ln w="38100">
            <a:solidFill>
              <a:srgbClr val="009900"/>
            </a:solidFill>
          </a:ln>
          <a:effectLst>
            <a:glow rad="228600">
              <a:srgbClr val="0099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10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Contained Databases</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7347857" cy="4351338"/>
          </a:xfrm>
        </p:spPr>
        <p:txBody>
          <a:bodyPr/>
          <a:lstStyle/>
          <a:p>
            <a:pPr algn="just"/>
            <a:r>
              <a:rPr lang="en-US" dirty="0" smtClean="0"/>
              <a:t>New in 2012</a:t>
            </a:r>
            <a:endParaRPr lang="en-US" dirty="0"/>
          </a:p>
          <a:p>
            <a:pPr algn="just"/>
            <a:r>
              <a:rPr lang="en-US" dirty="0" smtClean="0"/>
              <a:t>Quickly and easily moved between instances</a:t>
            </a:r>
          </a:p>
          <a:p>
            <a:pPr algn="just"/>
            <a:r>
              <a:rPr lang="en-US" dirty="0" smtClean="0"/>
              <a:t>User info stored in the DB</a:t>
            </a:r>
          </a:p>
          <a:p>
            <a:pPr lvl="1" algn="just"/>
            <a:r>
              <a:rPr lang="en-US" dirty="0" smtClean="0"/>
              <a:t>No record in master</a:t>
            </a:r>
          </a:p>
          <a:p>
            <a:pPr algn="just"/>
            <a:r>
              <a:rPr lang="en-US" dirty="0" smtClean="0"/>
              <a:t>Some problems</a:t>
            </a:r>
          </a:p>
          <a:p>
            <a:pPr lvl="1" algn="just"/>
            <a:r>
              <a:rPr lang="en-US" dirty="0" smtClean="0"/>
              <a:t>Auto close (if set)</a:t>
            </a:r>
          </a:p>
          <a:p>
            <a:pPr lvl="1" algn="just"/>
            <a:r>
              <a:rPr lang="en-US" dirty="0" smtClean="0"/>
              <a:t>Brute force attack will bring server to knees</a:t>
            </a:r>
          </a:p>
          <a:p>
            <a:pPr lvl="1" algn="just"/>
            <a:r>
              <a:rPr lang="en-US" dirty="0" err="1"/>
              <a:t>d</a:t>
            </a:r>
            <a:r>
              <a:rPr lang="en-US" dirty="0" err="1" smtClean="0"/>
              <a:t>b_owners</a:t>
            </a:r>
            <a:r>
              <a:rPr lang="en-US" dirty="0" smtClean="0"/>
              <a:t> can now create users</a:t>
            </a:r>
          </a:p>
          <a:p>
            <a:pPr lvl="1" algn="just"/>
            <a:r>
              <a:rPr lang="en-US" dirty="0" smtClean="0"/>
              <a:t>As of 2012 can’t enforce domain password policies</a:t>
            </a:r>
          </a:p>
          <a:p>
            <a:pPr algn="just"/>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03885" y="-313418"/>
            <a:ext cx="4905829" cy="4525627"/>
          </a:xfrm>
          <a:prstGeom prst="rect">
            <a:avLst/>
          </a:prstGeom>
        </p:spPr>
      </p:pic>
    </p:spTree>
    <p:extLst>
      <p:ext uri="{BB962C8B-B14F-4D97-AF65-F5344CB8AC3E}">
        <p14:creationId xmlns:p14="http://schemas.microsoft.com/office/powerpoint/2010/main" val="14377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SkyFall Done" panose="02000000000000000000" pitchFamily="2" charset="0"/>
              </a:rPr>
              <a:t>Backup </a:t>
            </a:r>
            <a:r>
              <a:rPr lang="en-US" sz="3200" dirty="0" smtClean="0">
                <a:latin typeface="Elegance" panose="00000400000000000000" pitchFamily="2" charset="0"/>
                <a:ea typeface="Adobe Ming Std L" panose="02020300000000000000" pitchFamily="18" charset="-128"/>
              </a:rPr>
              <a:t>&amp; </a:t>
            </a:r>
            <a:r>
              <a:rPr lang="en-US" dirty="0" smtClean="0">
                <a:latin typeface="SkyFall Done" panose="02000000000000000000" pitchFamily="2" charset="0"/>
              </a:rPr>
              <a:t>Restore</a:t>
            </a:r>
            <a:endParaRPr lang="en-US" dirty="0">
              <a:latin typeface="SkyFall Done" panose="02000000000000000000" pitchFamily="2" charset="0"/>
            </a:endParaRPr>
          </a:p>
        </p:txBody>
      </p:sp>
      <p:sp>
        <p:nvSpPr>
          <p:cNvPr id="5" name="Title 1"/>
          <p:cNvSpPr>
            <a:spLocks noGrp="1"/>
          </p:cNvSpPr>
          <p:nvPr>
            <p:ph type="ctrTitle"/>
          </p:nvPr>
        </p:nvSpPr>
        <p:spPr>
          <a:xfrm>
            <a:off x="2148114" y="1214438"/>
            <a:ext cx="9144000" cy="2387600"/>
          </a:xfrm>
        </p:spPr>
        <p:txBody>
          <a:bodyPr>
            <a:normAutofit/>
          </a:bodyPr>
          <a:lstStyle/>
          <a:p>
            <a:r>
              <a:rPr lang="en-US" sz="9600" dirty="0" smtClean="0">
                <a:latin typeface="SkyFall Done" panose="02000000000000000000" pitchFamily="2" charset="0"/>
              </a:rPr>
              <a:t>003*</a:t>
            </a:r>
            <a:endParaRPr lang="en-US" sz="9600" dirty="0">
              <a:latin typeface="SkyFall Done" panose="02000000000000000000" pitchFamily="2" charset="0"/>
            </a:endParaRPr>
          </a:p>
        </p:txBody>
      </p:sp>
    </p:spTree>
    <p:extLst>
      <p:ext uri="{BB962C8B-B14F-4D97-AF65-F5344CB8AC3E}">
        <p14:creationId xmlns:p14="http://schemas.microsoft.com/office/powerpoint/2010/main" val="4046168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Backup</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8233229" cy="4351338"/>
          </a:xfrm>
        </p:spPr>
        <p:txBody>
          <a:bodyPr/>
          <a:lstStyle/>
          <a:p>
            <a:pPr algn="just"/>
            <a:r>
              <a:rPr lang="en-US" dirty="0" smtClean="0"/>
              <a:t>Don’t just overwrite prior backup</a:t>
            </a:r>
          </a:p>
          <a:p>
            <a:pPr lvl="1" algn="just"/>
            <a:r>
              <a:rPr lang="en-US" dirty="0" smtClean="0"/>
              <a:t>If failure of current backup, no good file available</a:t>
            </a:r>
          </a:p>
          <a:p>
            <a:pPr algn="just"/>
            <a:r>
              <a:rPr lang="en-US" dirty="0" smtClean="0"/>
              <a:t>Cleanup old backup files</a:t>
            </a:r>
            <a:endParaRPr lang="en-US" dirty="0"/>
          </a:p>
          <a:p>
            <a:pPr algn="just"/>
            <a:r>
              <a:rPr lang="en-US" dirty="0" smtClean="0"/>
              <a:t>Backup Passwords are a base level of protection</a:t>
            </a:r>
          </a:p>
          <a:p>
            <a:pPr lvl="1" algn="just"/>
            <a:r>
              <a:rPr lang="en-US" dirty="0" smtClean="0"/>
              <a:t>Prevents accidental restore of database</a:t>
            </a:r>
          </a:p>
          <a:p>
            <a:pPr lvl="1" algn="just"/>
            <a:r>
              <a:rPr lang="en-US" dirty="0" smtClean="0"/>
              <a:t>Deprecated as of 2012</a:t>
            </a:r>
          </a:p>
          <a:p>
            <a:pPr algn="just"/>
            <a:r>
              <a:rPr lang="en-US" dirty="0" smtClean="0"/>
              <a:t>Don’t forget the keys and certificates</a:t>
            </a:r>
          </a:p>
          <a:p>
            <a:pPr lvl="1" algn="just"/>
            <a:r>
              <a:rPr lang="en-US" dirty="0" smtClean="0"/>
              <a:t>Data could be lost of keys are not available</a:t>
            </a:r>
          </a:p>
        </p:txBody>
      </p:sp>
      <p:pic>
        <p:nvPicPr>
          <p:cNvPr id="6149" name="Picture 5" descr="http://vector.me/files/images/7/4/749454/james_bond_secret_agent_007_black_white_si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144" y="223340"/>
            <a:ext cx="2902856" cy="678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6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Backup</a:t>
            </a:r>
            <a:endParaRPr lang="en-US" sz="3200" dirty="0">
              <a:latin typeface="SkyFall Done" panose="02000000000000000000" pitchFamily="2" charset="0"/>
            </a:endParaRPr>
          </a:p>
        </p:txBody>
      </p:sp>
      <p:sp>
        <p:nvSpPr>
          <p:cNvPr id="3" name="Content Placeholder 2"/>
          <p:cNvSpPr>
            <a:spLocks noGrp="1"/>
          </p:cNvSpPr>
          <p:nvPr>
            <p:ph idx="1"/>
          </p:nvPr>
        </p:nvSpPr>
        <p:spPr>
          <a:xfrm>
            <a:off x="3643086" y="1690688"/>
            <a:ext cx="7710714" cy="4797198"/>
          </a:xfrm>
        </p:spPr>
        <p:txBody>
          <a:bodyPr/>
          <a:lstStyle/>
          <a:p>
            <a:pPr algn="just"/>
            <a:r>
              <a:rPr lang="en-US" dirty="0" smtClean="0"/>
              <a:t>SQL Backup to URL</a:t>
            </a:r>
          </a:p>
          <a:p>
            <a:pPr lvl="1" algn="just"/>
            <a:r>
              <a:rPr lang="en-US" dirty="0" smtClean="0"/>
              <a:t>2012 – T-SQL, PowerShell &amp; SMO only</a:t>
            </a:r>
          </a:p>
          <a:p>
            <a:pPr lvl="1" algn="just"/>
            <a:r>
              <a:rPr lang="en-US" dirty="0" smtClean="0"/>
              <a:t>2014 – SSMS as well</a:t>
            </a:r>
          </a:p>
          <a:p>
            <a:pPr algn="just"/>
            <a:r>
              <a:rPr lang="en-US" dirty="0" smtClean="0"/>
              <a:t>SQL Server Managed Backup to Azure</a:t>
            </a:r>
          </a:p>
          <a:p>
            <a:pPr lvl="1" algn="just"/>
            <a:r>
              <a:rPr lang="en-US" dirty="0" smtClean="0"/>
              <a:t>2014 – backup to Azure storage only</a:t>
            </a:r>
          </a:p>
          <a:p>
            <a:pPr lvl="1" algn="just"/>
            <a:r>
              <a:rPr lang="en-US" dirty="0" smtClean="0"/>
              <a:t>Database and instance level</a:t>
            </a:r>
          </a:p>
          <a:p>
            <a:pPr lvl="1" algn="just"/>
            <a:r>
              <a:rPr lang="en-US" dirty="0" smtClean="0"/>
              <a:t>Recommended for SQL on Azure VMs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7575"/>
            <a:ext cx="3314700" cy="3400425"/>
          </a:xfrm>
          <a:prstGeom prst="rect">
            <a:avLst/>
          </a:prstGeom>
        </p:spPr>
      </p:pic>
    </p:spTree>
    <p:extLst>
      <p:ext uri="{BB962C8B-B14F-4D97-AF65-F5344CB8AC3E}">
        <p14:creationId xmlns:p14="http://schemas.microsoft.com/office/powerpoint/2010/main" val="16881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Backup Encryption</a:t>
            </a:r>
            <a:endParaRPr lang="en-US" sz="3200" dirty="0">
              <a:latin typeface="SkyFall Done" panose="02000000000000000000" pitchFamily="2" charset="0"/>
            </a:endParaRPr>
          </a:p>
        </p:txBody>
      </p:sp>
      <p:sp>
        <p:nvSpPr>
          <p:cNvPr id="3" name="Content Placeholder 2"/>
          <p:cNvSpPr>
            <a:spLocks noGrp="1"/>
          </p:cNvSpPr>
          <p:nvPr>
            <p:ph idx="1"/>
          </p:nvPr>
        </p:nvSpPr>
        <p:spPr/>
        <p:txBody>
          <a:bodyPr/>
          <a:lstStyle/>
          <a:p>
            <a:pPr algn="just"/>
            <a:r>
              <a:rPr lang="en-US" dirty="0" smtClean="0"/>
              <a:t>New for 2014</a:t>
            </a:r>
          </a:p>
          <a:p>
            <a:pPr algn="just"/>
            <a:r>
              <a:rPr lang="en-US" dirty="0" smtClean="0"/>
              <a:t>Encrypt while backing up</a:t>
            </a:r>
          </a:p>
          <a:p>
            <a:pPr algn="just"/>
            <a:r>
              <a:rPr lang="en-US" dirty="0" smtClean="0"/>
              <a:t>Requires Database Master Key</a:t>
            </a:r>
          </a:p>
          <a:p>
            <a:pPr lvl="1" algn="just"/>
            <a:r>
              <a:rPr lang="en-US" dirty="0" smtClean="0"/>
              <a:t>Certificate</a:t>
            </a:r>
          </a:p>
          <a:p>
            <a:pPr lvl="1" algn="just"/>
            <a:r>
              <a:rPr lang="en-US" dirty="0" smtClean="0"/>
              <a:t>Asymmetric key (EKM only)</a:t>
            </a:r>
          </a:p>
          <a:p>
            <a:pPr algn="just"/>
            <a:r>
              <a:rPr lang="en-US" dirty="0" smtClean="0"/>
              <a:t>If using TDE use different certificates or keys</a:t>
            </a:r>
          </a:p>
          <a:p>
            <a:pPr lvl="1" algn="just"/>
            <a:r>
              <a:rPr lang="en-US" dirty="0" smtClean="0"/>
              <a:t>Increase security</a:t>
            </a:r>
          </a:p>
          <a:p>
            <a:pPr algn="just"/>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41983">
            <a:off x="7301673" y="3415476"/>
            <a:ext cx="8104253" cy="5132694"/>
          </a:xfrm>
          <a:prstGeom prst="rect">
            <a:avLst/>
          </a:prstGeom>
        </p:spPr>
      </p:pic>
    </p:spTree>
    <p:extLst>
      <p:ext uri="{BB962C8B-B14F-4D97-AF65-F5344CB8AC3E}">
        <p14:creationId xmlns:p14="http://schemas.microsoft.com/office/powerpoint/2010/main" val="9741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Dossier</a:t>
            </a:r>
            <a:endParaRPr lang="en-US" sz="3200" dirty="0">
              <a:latin typeface="SkyFall Done" panose="02000000000000000000" pitchFamily="2" charset="0"/>
            </a:endParaRPr>
          </a:p>
        </p:txBody>
      </p:sp>
      <p:sp>
        <p:nvSpPr>
          <p:cNvPr id="3" name="Content Placeholder 2"/>
          <p:cNvSpPr>
            <a:spLocks noGrp="1"/>
          </p:cNvSpPr>
          <p:nvPr>
            <p:ph idx="1"/>
          </p:nvPr>
        </p:nvSpPr>
        <p:spPr/>
        <p:txBody>
          <a:bodyPr/>
          <a:lstStyle/>
          <a:p>
            <a:pPr algn="just"/>
            <a:r>
              <a:rPr lang="en-US" dirty="0" smtClean="0"/>
              <a:t>WaterOx Consulting, Inc.</a:t>
            </a:r>
          </a:p>
          <a:p>
            <a:pPr lvl="1" algn="just"/>
            <a:r>
              <a:rPr lang="en-US" dirty="0" smtClean="0"/>
              <a:t>Founder</a:t>
            </a:r>
          </a:p>
          <a:p>
            <a:pPr lvl="1" algn="just"/>
            <a:r>
              <a:rPr lang="en-US" dirty="0" smtClean="0"/>
              <a:t>CEO</a:t>
            </a:r>
          </a:p>
          <a:p>
            <a:pPr lvl="1" algn="just"/>
            <a:r>
              <a:rPr lang="en-US" dirty="0" smtClean="0"/>
              <a:t>Lead Consultant</a:t>
            </a:r>
          </a:p>
          <a:p>
            <a:pPr algn="just"/>
            <a:r>
              <a:rPr lang="en-US" dirty="0" smtClean="0"/>
              <a:t>PASSDC</a:t>
            </a:r>
          </a:p>
          <a:p>
            <a:pPr lvl="1" algn="just"/>
            <a:r>
              <a:rPr lang="en-US" dirty="0" smtClean="0"/>
              <a:t>President</a:t>
            </a:r>
          </a:p>
          <a:p>
            <a:pPr algn="just"/>
            <a:r>
              <a:rPr lang="en-US" dirty="0" smtClean="0"/>
              <a:t>SQL Saturday DC </a:t>
            </a:r>
          </a:p>
          <a:p>
            <a:pPr lvl="1" algn="just"/>
            <a:r>
              <a:rPr lang="en-US" dirty="0" smtClean="0"/>
              <a:t>Primary Organizer</a:t>
            </a:r>
          </a:p>
          <a:p>
            <a:pPr algn="just"/>
            <a:endParaRPr lang="en-US" dirty="0" smtClean="0"/>
          </a:p>
          <a:p>
            <a:pPr algn="just"/>
            <a:endParaRPr lang="en-US" dirty="0" smtClean="0"/>
          </a:p>
          <a:p>
            <a:pPr algn="just"/>
            <a:endParaRPr lang="en-US" dirty="0" smtClean="0"/>
          </a:p>
        </p:txBody>
      </p:sp>
      <p:sp>
        <p:nvSpPr>
          <p:cNvPr id="4" name="TextBox 3"/>
          <p:cNvSpPr txBox="1"/>
          <p:nvPr/>
        </p:nvSpPr>
        <p:spPr>
          <a:xfrm>
            <a:off x="11173773" y="6651563"/>
            <a:ext cx="1018227" cy="184666"/>
          </a:xfrm>
          <a:prstGeom prst="rect">
            <a:avLst/>
          </a:prstGeom>
          <a:noFill/>
        </p:spPr>
        <p:txBody>
          <a:bodyPr wrap="none" rtlCol="0">
            <a:spAutoFit/>
          </a:bodyPr>
          <a:lstStyle/>
          <a:p>
            <a:r>
              <a:rPr lang="en-US" sz="600" dirty="0" smtClean="0"/>
              <a:t>*Image from uvvodka.com</a:t>
            </a:r>
            <a:endParaRPr lang="en-US" sz="600" dirty="0"/>
          </a:p>
        </p:txBody>
      </p:sp>
      <p:pic>
        <p:nvPicPr>
          <p:cNvPr id="2056" name="Picture 8" descr="http://ovni007.tripod.com/sitebuildercontent/sitebuilderpictures/top_secr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60800">
            <a:off x="8537645" y="397700"/>
            <a:ext cx="3276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8723" r="12086" b="25611"/>
          <a:stretch/>
        </p:blipFill>
        <p:spPr>
          <a:xfrm>
            <a:off x="6545943" y="2489996"/>
            <a:ext cx="2785805" cy="3669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258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Offsite storage and Restore</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690689"/>
            <a:ext cx="10515600" cy="3392702"/>
          </a:xfrm>
        </p:spPr>
        <p:txBody>
          <a:bodyPr/>
          <a:lstStyle/>
          <a:p>
            <a:pPr algn="just"/>
            <a:r>
              <a:rPr lang="en-US" dirty="0" smtClean="0"/>
              <a:t>Offsite storage</a:t>
            </a:r>
          </a:p>
          <a:p>
            <a:pPr lvl="1" algn="just"/>
            <a:r>
              <a:rPr lang="en-US" dirty="0" smtClean="0"/>
              <a:t>Necessary evil</a:t>
            </a:r>
          </a:p>
          <a:p>
            <a:pPr lvl="1" algn="just"/>
            <a:r>
              <a:rPr lang="en-US" dirty="0" smtClean="0"/>
              <a:t>Mitigate the risks as much as possible</a:t>
            </a:r>
          </a:p>
          <a:p>
            <a:pPr lvl="1" algn="just"/>
            <a:r>
              <a:rPr lang="en-US" dirty="0" smtClean="0"/>
              <a:t>Ensure security at facility as well</a:t>
            </a:r>
          </a:p>
          <a:p>
            <a:pPr lvl="1" algn="just"/>
            <a:r>
              <a:rPr lang="en-US" dirty="0" smtClean="0"/>
              <a:t>Use a Virtual Tape Library</a:t>
            </a:r>
          </a:p>
          <a:p>
            <a:pPr algn="just"/>
            <a:r>
              <a:rPr lang="en-US" dirty="0" smtClean="0"/>
              <a:t>Practice restores</a:t>
            </a:r>
          </a:p>
          <a:p>
            <a:pPr lvl="1" algn="just"/>
            <a:r>
              <a:rPr lang="en-US" dirty="0" smtClean="0"/>
              <a:t>Determine time to retrieve files from offsite storage</a:t>
            </a:r>
          </a:p>
          <a:p>
            <a:pPr lvl="1" algn="just"/>
            <a:r>
              <a:rPr lang="en-US" dirty="0" smtClean="0"/>
              <a:t>Backup is worthless if can’t be restored</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9371" y="5083391"/>
            <a:ext cx="10101943" cy="2957523"/>
          </a:xfrm>
          <a:prstGeom prst="rect">
            <a:avLst/>
          </a:prstGeom>
        </p:spPr>
      </p:pic>
    </p:spTree>
    <p:extLst>
      <p:ext uri="{BB962C8B-B14F-4D97-AF65-F5344CB8AC3E}">
        <p14:creationId xmlns:p14="http://schemas.microsoft.com/office/powerpoint/2010/main" val="3302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SkyFall Done" panose="02000000000000000000" pitchFamily="2" charset="0"/>
              </a:rPr>
              <a:t>Keys </a:t>
            </a:r>
            <a:r>
              <a:rPr lang="en-US" sz="3200" dirty="0" smtClean="0">
                <a:latin typeface="Elegance" panose="00000400000000000000" pitchFamily="2" charset="0"/>
                <a:ea typeface="Adobe Ming Std L" panose="02020300000000000000" pitchFamily="18" charset="-128"/>
              </a:rPr>
              <a:t>&amp; </a:t>
            </a:r>
            <a:r>
              <a:rPr lang="en-US" dirty="0" smtClean="0">
                <a:latin typeface="SkyFall Done" panose="02000000000000000000" pitchFamily="2" charset="0"/>
              </a:rPr>
              <a:t>Certificates</a:t>
            </a:r>
            <a:endParaRPr lang="en-US" dirty="0">
              <a:latin typeface="SkyFall Done" panose="02000000000000000000" pitchFamily="2" charset="0"/>
            </a:endParaRPr>
          </a:p>
        </p:txBody>
      </p:sp>
      <p:sp>
        <p:nvSpPr>
          <p:cNvPr id="5" name="Title 1"/>
          <p:cNvSpPr>
            <a:spLocks noGrp="1"/>
          </p:cNvSpPr>
          <p:nvPr>
            <p:ph type="ctrTitle"/>
          </p:nvPr>
        </p:nvSpPr>
        <p:spPr>
          <a:xfrm>
            <a:off x="2148114" y="1214438"/>
            <a:ext cx="9144000" cy="2387600"/>
          </a:xfrm>
        </p:spPr>
        <p:txBody>
          <a:bodyPr>
            <a:normAutofit/>
          </a:bodyPr>
          <a:lstStyle/>
          <a:p>
            <a:r>
              <a:rPr lang="en-US" sz="9600" dirty="0" smtClean="0">
                <a:latin typeface="SkyFall Done" panose="02000000000000000000" pitchFamily="2" charset="0"/>
              </a:rPr>
              <a:t>004*</a:t>
            </a:r>
            <a:endParaRPr lang="en-US" sz="9600" dirty="0">
              <a:latin typeface="SkyFall Done" panose="02000000000000000000" pitchFamily="2" charset="0"/>
            </a:endParaRPr>
          </a:p>
        </p:txBody>
      </p:sp>
    </p:spTree>
    <p:extLst>
      <p:ext uri="{BB962C8B-B14F-4D97-AF65-F5344CB8AC3E}">
        <p14:creationId xmlns:p14="http://schemas.microsoft.com/office/powerpoint/2010/main" val="3461583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Symmetric keys</a:t>
            </a:r>
            <a:endParaRPr lang="en-US" sz="3200" dirty="0">
              <a:latin typeface="SkyFall Done" panose="02000000000000000000" pitchFamily="2" charset="0"/>
            </a:endParaRPr>
          </a:p>
        </p:txBody>
      </p:sp>
      <p:sp>
        <p:nvSpPr>
          <p:cNvPr id="3" name="Content Placeholder 2"/>
          <p:cNvSpPr>
            <a:spLocks noGrp="1"/>
          </p:cNvSpPr>
          <p:nvPr>
            <p:ph idx="1"/>
          </p:nvPr>
        </p:nvSpPr>
        <p:spPr>
          <a:xfrm>
            <a:off x="2789853" y="1825625"/>
            <a:ext cx="8563946" cy="4351338"/>
          </a:xfrm>
        </p:spPr>
        <p:txBody>
          <a:bodyPr/>
          <a:lstStyle/>
          <a:p>
            <a:pPr algn="just"/>
            <a:r>
              <a:rPr lang="en-US" dirty="0" smtClean="0"/>
              <a:t>Simplest type of key</a:t>
            </a:r>
          </a:p>
          <a:p>
            <a:pPr algn="just"/>
            <a:r>
              <a:rPr lang="en-US" dirty="0" smtClean="0"/>
              <a:t>Same key used to encrypt &amp; decrypt</a:t>
            </a:r>
          </a:p>
          <a:p>
            <a:pPr algn="just"/>
            <a:r>
              <a:rPr lang="en-US" dirty="0" smtClean="0"/>
              <a:t>Good performance</a:t>
            </a:r>
          </a:p>
          <a:p>
            <a:pPr algn="just"/>
            <a:r>
              <a:rPr lang="en-US" dirty="0" smtClean="0"/>
              <a:t>Key must be at all locations to decrypt</a:t>
            </a:r>
          </a:p>
          <a:p>
            <a:pPr algn="just"/>
            <a:endParaRPr lang="en-US" dirty="0" smtClean="0"/>
          </a:p>
        </p:txBody>
      </p:sp>
      <p:pic>
        <p:nvPicPr>
          <p:cNvPr id="13314" name="Picture 2" descr="http://img2.etsystatic.com/il_570xN.26025250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3762" y="2593203"/>
            <a:ext cx="436245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reativearmory.com/wp-content/uploads/2010/03/danc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215" y="4396142"/>
            <a:ext cx="9089571" cy="6813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err="1" smtClean="0">
                <a:latin typeface="SkyFall Done" panose="02000000000000000000" pitchFamily="2" charset="0"/>
              </a:rPr>
              <a:t>ASymmetric</a:t>
            </a:r>
            <a:r>
              <a:rPr lang="en-US" sz="3200" dirty="0" smtClean="0">
                <a:latin typeface="SkyFall Done" panose="02000000000000000000" pitchFamily="2" charset="0"/>
              </a:rPr>
              <a:t> keys</a:t>
            </a:r>
            <a:endParaRPr lang="en-US" sz="3200" dirty="0">
              <a:latin typeface="SkyFall Done" panose="02000000000000000000" pitchFamily="2" charset="0"/>
            </a:endParaRPr>
          </a:p>
        </p:txBody>
      </p:sp>
      <p:sp>
        <p:nvSpPr>
          <p:cNvPr id="3" name="Content Placeholder 2"/>
          <p:cNvSpPr>
            <a:spLocks noGrp="1"/>
          </p:cNvSpPr>
          <p:nvPr>
            <p:ph idx="1"/>
          </p:nvPr>
        </p:nvSpPr>
        <p:spPr/>
        <p:txBody>
          <a:bodyPr/>
          <a:lstStyle/>
          <a:p>
            <a:pPr algn="just"/>
            <a:r>
              <a:rPr lang="en-US" dirty="0" smtClean="0"/>
              <a:t>Key Pair</a:t>
            </a:r>
          </a:p>
          <a:p>
            <a:pPr lvl="1" algn="just"/>
            <a:r>
              <a:rPr lang="en-US" dirty="0" smtClean="0"/>
              <a:t>Public key</a:t>
            </a:r>
          </a:p>
          <a:p>
            <a:pPr lvl="1" algn="just"/>
            <a:r>
              <a:rPr lang="en-US" dirty="0" smtClean="0"/>
              <a:t>Private key</a:t>
            </a:r>
          </a:p>
          <a:p>
            <a:pPr algn="just"/>
            <a:r>
              <a:rPr lang="en-US" dirty="0" smtClean="0"/>
              <a:t>Better encryption</a:t>
            </a:r>
          </a:p>
          <a:p>
            <a:pPr algn="just"/>
            <a:r>
              <a:rPr lang="en-US" dirty="0" smtClean="0"/>
              <a:t>More complex &amp; slower</a:t>
            </a:r>
          </a:p>
          <a:p>
            <a:pPr algn="just"/>
            <a:r>
              <a:rPr lang="en-US" dirty="0" smtClean="0"/>
              <a:t>Generally unsuitable for mass encryption &amp; decryption </a:t>
            </a:r>
          </a:p>
          <a:p>
            <a:pPr algn="just"/>
            <a:endParaRPr lang="en-US" dirty="0" smtClean="0"/>
          </a:p>
        </p:txBody>
      </p:sp>
    </p:spTree>
    <p:extLst>
      <p:ext uri="{BB962C8B-B14F-4D97-AF65-F5344CB8AC3E}">
        <p14:creationId xmlns:p14="http://schemas.microsoft.com/office/powerpoint/2010/main" val="1068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Certificates</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690688"/>
            <a:ext cx="8929255" cy="4486275"/>
          </a:xfrm>
        </p:spPr>
        <p:txBody>
          <a:bodyPr/>
          <a:lstStyle/>
          <a:p>
            <a:pPr algn="just"/>
            <a:r>
              <a:rPr lang="en-US" dirty="0" smtClean="0"/>
              <a:t>Type of asymmetric key pair</a:t>
            </a:r>
            <a:endParaRPr lang="en-US" dirty="0"/>
          </a:p>
          <a:p>
            <a:pPr algn="just"/>
            <a:r>
              <a:rPr lang="en-US" dirty="0"/>
              <a:t>P</a:t>
            </a:r>
            <a:r>
              <a:rPr lang="en-US" dirty="0" smtClean="0"/>
              <a:t>ublic key </a:t>
            </a:r>
          </a:p>
          <a:p>
            <a:pPr lvl="1" algn="just"/>
            <a:r>
              <a:rPr lang="en-US" dirty="0" smtClean="0"/>
              <a:t>Identity information of the private key owner</a:t>
            </a:r>
          </a:p>
          <a:p>
            <a:pPr lvl="1" algn="just"/>
            <a:r>
              <a:rPr lang="en-US" dirty="0" smtClean="0"/>
              <a:t>Digital signature for a trusted authority</a:t>
            </a:r>
            <a:r>
              <a:rPr lang="en-US" dirty="0"/>
              <a:t> </a:t>
            </a:r>
            <a:r>
              <a:rPr lang="en-US" dirty="0" smtClean="0"/>
              <a:t>to prove identity</a:t>
            </a:r>
          </a:p>
          <a:p>
            <a:pPr algn="just"/>
            <a:r>
              <a:rPr lang="en-US" dirty="0" smtClean="0"/>
              <a:t>Ensure data is encrypted and reaches intended receiver</a:t>
            </a:r>
          </a:p>
          <a:p>
            <a:pPr algn="just"/>
            <a:endParaRPr lang="en-US" dirty="0" smtClean="0"/>
          </a:p>
        </p:txBody>
      </p:sp>
      <p:pic>
        <p:nvPicPr>
          <p:cNvPr id="1026" name="Picture 2" descr="http://www.dmd-digital.nl/onthetracks/bookfiles/silhouettes_small.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0422"/>
          <a:stretch/>
        </p:blipFill>
        <p:spPr bwMode="auto">
          <a:xfrm>
            <a:off x="9502775" y="1011090"/>
            <a:ext cx="2689225" cy="584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Service Master key</a:t>
            </a:r>
            <a:endParaRPr lang="en-US" sz="3200" dirty="0">
              <a:latin typeface="SkyFall Done" panose="02000000000000000000" pitchFamily="2" charset="0"/>
            </a:endParaRPr>
          </a:p>
        </p:txBody>
      </p:sp>
      <p:sp>
        <p:nvSpPr>
          <p:cNvPr id="3" name="Content Placeholder 2"/>
          <p:cNvSpPr>
            <a:spLocks noGrp="1"/>
          </p:cNvSpPr>
          <p:nvPr>
            <p:ph idx="1"/>
          </p:nvPr>
        </p:nvSpPr>
        <p:spPr>
          <a:xfrm>
            <a:off x="2212848" y="1825625"/>
            <a:ext cx="9140952" cy="4351338"/>
          </a:xfrm>
        </p:spPr>
        <p:txBody>
          <a:bodyPr>
            <a:normAutofit/>
          </a:bodyPr>
          <a:lstStyle/>
          <a:p>
            <a:pPr algn="just"/>
            <a:r>
              <a:rPr lang="en-US" dirty="0" smtClean="0"/>
              <a:t>Root of all SQL Encryption Hierarchy</a:t>
            </a:r>
          </a:p>
          <a:p>
            <a:pPr algn="just"/>
            <a:r>
              <a:rPr lang="en-US" dirty="0" smtClean="0"/>
              <a:t>Uses newer AES encryption in 2012</a:t>
            </a:r>
          </a:p>
          <a:p>
            <a:pPr lvl="1" algn="just"/>
            <a:r>
              <a:rPr lang="en-US" dirty="0" smtClean="0"/>
              <a:t>Was triple DES</a:t>
            </a:r>
          </a:p>
          <a:p>
            <a:pPr algn="just"/>
            <a:r>
              <a:rPr lang="en-US" dirty="0" smtClean="0"/>
              <a:t>Regenerate if upgrading to 2012</a:t>
            </a:r>
          </a:p>
          <a:p>
            <a:pPr lvl="1" algn="just"/>
            <a:r>
              <a:rPr lang="en-US" dirty="0" smtClean="0"/>
              <a:t>Take advantage of new algorithms</a:t>
            </a:r>
          </a:p>
          <a:p>
            <a:pPr algn="just"/>
            <a:r>
              <a:rPr lang="en-US" dirty="0" smtClean="0"/>
              <a:t>Backup the SMK as one of the first DBA tasks done</a:t>
            </a:r>
          </a:p>
          <a:p>
            <a:pPr lvl="1" algn="just"/>
            <a:r>
              <a:rPr lang="en-US" sz="2000" dirty="0"/>
              <a:t>Backup Service Master Key to File = ‘</a:t>
            </a:r>
            <a:r>
              <a:rPr lang="en-US" sz="2000" dirty="0" smtClean="0"/>
              <a:t>path’ Encryption by password = ‘password’</a:t>
            </a:r>
            <a:r>
              <a:rPr lang="en-US" sz="2000" dirty="0"/>
              <a:t> </a:t>
            </a:r>
            <a:endParaRPr lang="en-US" sz="2000" dirty="0" smtClean="0"/>
          </a:p>
          <a:p>
            <a:pPr lvl="1" algn="just"/>
            <a:r>
              <a:rPr lang="en-US" sz="2000" dirty="0" smtClean="0"/>
              <a:t>Restore Server Master Key </a:t>
            </a:r>
            <a:r>
              <a:rPr lang="en-US" sz="2000" dirty="0"/>
              <a:t>from </a:t>
            </a:r>
            <a:r>
              <a:rPr lang="en-US" sz="2000" dirty="0" smtClean="0"/>
              <a:t>File </a:t>
            </a:r>
            <a:r>
              <a:rPr lang="en-US" sz="2000" dirty="0"/>
              <a:t>= ‘path to file’ decryption by password ‘password’ </a:t>
            </a:r>
          </a:p>
          <a:p>
            <a:pPr algn="just"/>
            <a:r>
              <a:rPr lang="en-US" dirty="0" smtClean="0"/>
              <a:t>Be aware, restore is very resource intensive</a:t>
            </a:r>
          </a:p>
        </p:txBody>
      </p:sp>
      <p:pic>
        <p:nvPicPr>
          <p:cNvPr id="1026" name="Picture 2" descr="http://www.carnivalchaos.com/catalogue-images/21514105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17" y="2532888"/>
            <a:ext cx="3582924" cy="537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Database Master key</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9104086" cy="4351338"/>
          </a:xfrm>
        </p:spPr>
        <p:txBody>
          <a:bodyPr>
            <a:normAutofit lnSpcReduction="10000"/>
          </a:bodyPr>
          <a:lstStyle/>
          <a:p>
            <a:pPr algn="just"/>
            <a:r>
              <a:rPr lang="en-US" dirty="0" smtClean="0"/>
              <a:t>Symmetric key</a:t>
            </a:r>
          </a:p>
          <a:p>
            <a:pPr lvl="1" algn="just"/>
            <a:r>
              <a:rPr lang="en-US" sz="2000" dirty="0" smtClean="0"/>
              <a:t>Protects the private keys of certificates and asymmetric keys</a:t>
            </a:r>
          </a:p>
          <a:p>
            <a:pPr algn="just"/>
            <a:r>
              <a:rPr lang="en-US" dirty="0" smtClean="0"/>
              <a:t>Secured by password</a:t>
            </a:r>
          </a:p>
          <a:p>
            <a:pPr lvl="1" algn="just"/>
            <a:r>
              <a:rPr lang="en-US" dirty="0" smtClean="0"/>
              <a:t>Triple DES algorithm</a:t>
            </a:r>
          </a:p>
          <a:p>
            <a:pPr lvl="1" algn="just"/>
            <a:r>
              <a:rPr lang="en-US" dirty="0" smtClean="0"/>
              <a:t>AES algorithm in 2012</a:t>
            </a:r>
          </a:p>
          <a:p>
            <a:pPr algn="just"/>
            <a:r>
              <a:rPr lang="en-US" dirty="0" smtClean="0"/>
              <a:t>Copy encrypted with the SMK as well</a:t>
            </a:r>
          </a:p>
          <a:p>
            <a:pPr algn="just"/>
            <a:r>
              <a:rPr lang="en-US" dirty="0" smtClean="0"/>
              <a:t>Stored in database as well as master database</a:t>
            </a:r>
          </a:p>
          <a:p>
            <a:pPr lvl="1" algn="just"/>
            <a:r>
              <a:rPr lang="en-US" sz="2000" dirty="0" smtClean="0"/>
              <a:t>Create Master Key Encryption by password = ‘password’</a:t>
            </a:r>
          </a:p>
          <a:p>
            <a:pPr algn="just"/>
            <a:r>
              <a:rPr lang="en-US" dirty="0" smtClean="0"/>
              <a:t>Must open key first to then backup</a:t>
            </a:r>
          </a:p>
          <a:p>
            <a:pPr lvl="1" algn="just"/>
            <a:r>
              <a:rPr lang="en-US" sz="2000" dirty="0" smtClean="0"/>
              <a:t>Open Master Key decryption by = ‘password’</a:t>
            </a:r>
          </a:p>
          <a:p>
            <a:pPr lvl="1" algn="just"/>
            <a:r>
              <a:rPr lang="en-US" sz="2000" dirty="0" smtClean="0"/>
              <a:t>Backup </a:t>
            </a:r>
            <a:r>
              <a:rPr lang="en-US" sz="2000" dirty="0"/>
              <a:t>master Key to File = ‘</a:t>
            </a:r>
            <a:r>
              <a:rPr lang="en-US" sz="2000" dirty="0" smtClean="0"/>
              <a:t>filename’ </a:t>
            </a:r>
            <a:r>
              <a:rPr lang="en-US" sz="2000" dirty="0"/>
              <a:t>encryption by password = ‘password’</a:t>
            </a:r>
          </a:p>
          <a:p>
            <a:pPr lvl="1" algn="just"/>
            <a:endParaRPr lang="en-US" dirty="0" smtClean="0"/>
          </a:p>
          <a:p>
            <a:pPr algn="just"/>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602" y="1444752"/>
            <a:ext cx="3968496" cy="5952744"/>
          </a:xfrm>
          <a:prstGeom prst="rect">
            <a:avLst/>
          </a:prstGeom>
        </p:spPr>
      </p:pic>
    </p:spTree>
    <p:extLst>
      <p:ext uri="{BB962C8B-B14F-4D97-AF65-F5344CB8AC3E}">
        <p14:creationId xmlns:p14="http://schemas.microsoft.com/office/powerpoint/2010/main" val="7343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396" y="365125"/>
            <a:ext cx="9655404" cy="1325563"/>
          </a:xfrm>
        </p:spPr>
        <p:txBody>
          <a:bodyPr>
            <a:normAutofit/>
          </a:bodyPr>
          <a:lstStyle/>
          <a:p>
            <a:r>
              <a:rPr lang="en-US" sz="3200" dirty="0" smtClean="0">
                <a:latin typeface="SkyFall Done" panose="02000000000000000000" pitchFamily="2" charset="0"/>
              </a:rPr>
              <a:t>Backup the keys</a:t>
            </a:r>
            <a:endParaRPr lang="en-US" sz="3200" dirty="0">
              <a:latin typeface="SkyFall Done" panose="02000000000000000000" pitchFamily="2" charset="0"/>
            </a:endParaRPr>
          </a:p>
        </p:txBody>
      </p:sp>
      <p:sp>
        <p:nvSpPr>
          <p:cNvPr id="3" name="Content Placeholder 2"/>
          <p:cNvSpPr>
            <a:spLocks noGrp="1"/>
          </p:cNvSpPr>
          <p:nvPr>
            <p:ph idx="1"/>
          </p:nvPr>
        </p:nvSpPr>
        <p:spPr>
          <a:xfrm>
            <a:off x="1698396" y="1825625"/>
            <a:ext cx="9655404" cy="4351338"/>
          </a:xfrm>
        </p:spPr>
        <p:txBody>
          <a:bodyPr/>
          <a:lstStyle/>
          <a:p>
            <a:pPr algn="just"/>
            <a:r>
              <a:rPr lang="en-US" dirty="0" smtClean="0"/>
              <a:t>Extremely important</a:t>
            </a:r>
          </a:p>
          <a:p>
            <a:pPr algn="just"/>
            <a:r>
              <a:rPr lang="en-US" dirty="0" smtClean="0"/>
              <a:t>Backup and store keys offsite</a:t>
            </a:r>
          </a:p>
          <a:p>
            <a:pPr algn="just"/>
            <a:r>
              <a:rPr lang="en-US" dirty="0" smtClean="0"/>
              <a:t>Practice restore</a:t>
            </a:r>
          </a:p>
          <a:p>
            <a:pPr algn="just"/>
            <a:r>
              <a:rPr lang="en-US" dirty="0" smtClean="0"/>
              <a:t>If keys lost, no easy way to retrieve the data</a:t>
            </a:r>
          </a:p>
          <a:p>
            <a:pPr algn="just"/>
            <a:endParaRPr lang="en-US" dirty="0" smtClean="0"/>
          </a:p>
        </p:txBody>
      </p:sp>
      <p:pic>
        <p:nvPicPr>
          <p:cNvPr id="8196" name="Picture 4" descr="http://www.starstills.com/product_images/p/411/ss600__-_lifesize_cardboard_cutout_of_secret_agent_girl_single_pack_james_bond_girl_style_buy_cutouts_at_starstills__59116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197" y="0"/>
            <a:ext cx="2580593" cy="716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0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Extensible key management</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8277808" cy="4351338"/>
          </a:xfrm>
        </p:spPr>
        <p:txBody>
          <a:bodyPr/>
          <a:lstStyle/>
          <a:p>
            <a:r>
              <a:rPr lang="en-US" dirty="0" smtClean="0"/>
              <a:t>Hardware Security Modules (HSM)</a:t>
            </a:r>
          </a:p>
          <a:p>
            <a:r>
              <a:rPr lang="en-US" dirty="0" smtClean="0"/>
              <a:t>Store keys on hardware or software modules</a:t>
            </a:r>
          </a:p>
          <a:p>
            <a:r>
              <a:rPr lang="en-US" dirty="0" smtClean="0"/>
              <a:t>More secure as keys are separated from data</a:t>
            </a:r>
          </a:p>
          <a:p>
            <a:r>
              <a:rPr lang="en-US" dirty="0" smtClean="0"/>
              <a:t>Enable 3</a:t>
            </a:r>
            <a:r>
              <a:rPr lang="en-US" baseline="30000" dirty="0" smtClean="0"/>
              <a:t>rd</a:t>
            </a:r>
            <a:r>
              <a:rPr lang="en-US" dirty="0" smtClean="0"/>
              <a:t> party EKM/HSM module registration</a:t>
            </a:r>
          </a:p>
          <a:p>
            <a:r>
              <a:rPr lang="en-US" dirty="0" smtClean="0"/>
              <a:t>SQL can then use the keys</a:t>
            </a:r>
          </a:p>
          <a:p>
            <a:r>
              <a:rPr lang="en-US" dirty="0" smtClean="0"/>
              <a:t>Access to </a:t>
            </a:r>
          </a:p>
          <a:p>
            <a:pPr lvl="1"/>
            <a:r>
              <a:rPr lang="en-US" dirty="0" smtClean="0"/>
              <a:t>Advanced features</a:t>
            </a:r>
          </a:p>
          <a:p>
            <a:pPr lvl="1"/>
            <a:r>
              <a:rPr lang="en-US" dirty="0" smtClean="0"/>
              <a:t>Key management</a:t>
            </a:r>
            <a:endParaRPr lang="en-US" dirty="0"/>
          </a:p>
        </p:txBody>
      </p:sp>
      <p:pic>
        <p:nvPicPr>
          <p:cNvPr id="5126" name="Picture 6" descr="http://img.photobucket.com/albums/v341/HandofBobb/Mark%20Skarr/Requests/silhouett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0114" y="3320066"/>
            <a:ext cx="2931886" cy="390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SkyFall Done" panose="02000000000000000000" pitchFamily="2" charset="0"/>
              </a:rPr>
              <a:t>Attacks</a:t>
            </a:r>
            <a:endParaRPr lang="en-US" dirty="0">
              <a:latin typeface="SkyFall Done" panose="02000000000000000000" pitchFamily="2" charset="0"/>
            </a:endParaRPr>
          </a:p>
        </p:txBody>
      </p:sp>
      <p:sp>
        <p:nvSpPr>
          <p:cNvPr id="4" name="Title 1"/>
          <p:cNvSpPr txBox="1">
            <a:spLocks/>
          </p:cNvSpPr>
          <p:nvPr/>
        </p:nvSpPr>
        <p:spPr>
          <a:xfrm>
            <a:off x="2148114" y="121443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dirty="0" smtClean="0">
                <a:latin typeface="SkyFall Done" panose="02000000000000000000" pitchFamily="2" charset="0"/>
              </a:rPr>
              <a:t>005*</a:t>
            </a:r>
            <a:endParaRPr lang="en-US" sz="9600" dirty="0">
              <a:latin typeface="SkyFall Done" panose="02000000000000000000" pitchFamily="2" charset="0"/>
            </a:endParaRPr>
          </a:p>
        </p:txBody>
      </p:sp>
    </p:spTree>
    <p:extLst>
      <p:ext uri="{BB962C8B-B14F-4D97-AF65-F5344CB8AC3E}">
        <p14:creationId xmlns:p14="http://schemas.microsoft.com/office/powerpoint/2010/main" val="3109688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SkyFall Done" panose="02000000000000000000" pitchFamily="2" charset="0"/>
              </a:rPr>
              <a:t>Server Configuration</a:t>
            </a:r>
            <a:endParaRPr lang="en-US" dirty="0">
              <a:latin typeface="SkyFall Done" panose="02000000000000000000" pitchFamily="2" charset="0"/>
            </a:endParaRPr>
          </a:p>
        </p:txBody>
      </p:sp>
      <p:sp>
        <p:nvSpPr>
          <p:cNvPr id="5" name="Title 1"/>
          <p:cNvSpPr txBox="1">
            <a:spLocks/>
          </p:cNvSpPr>
          <p:nvPr/>
        </p:nvSpPr>
        <p:spPr>
          <a:xfrm>
            <a:off x="2148114" y="121443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dirty="0" smtClean="0">
                <a:latin typeface="SkyFall Done" panose="02000000000000000000" pitchFamily="2" charset="0"/>
              </a:rPr>
              <a:t>001*</a:t>
            </a:r>
            <a:endParaRPr lang="en-US" sz="9600" dirty="0">
              <a:latin typeface="SkyFall Done" panose="02000000000000000000" pitchFamily="2" charset="0"/>
            </a:endParaRPr>
          </a:p>
        </p:txBody>
      </p:sp>
    </p:spTree>
    <p:extLst>
      <p:ext uri="{BB962C8B-B14F-4D97-AF65-F5344CB8AC3E}">
        <p14:creationId xmlns:p14="http://schemas.microsoft.com/office/powerpoint/2010/main" val="3757387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SQl Injection</a:t>
            </a:r>
            <a:endParaRPr lang="en-US" sz="3200" dirty="0">
              <a:latin typeface="SkyFall Done" panose="02000000000000000000" pitchFamily="2" charset="0"/>
            </a:endParaRPr>
          </a:p>
        </p:txBody>
      </p:sp>
      <p:sp>
        <p:nvSpPr>
          <p:cNvPr id="3" name="Content Placeholder 2"/>
          <p:cNvSpPr>
            <a:spLocks noGrp="1"/>
          </p:cNvSpPr>
          <p:nvPr>
            <p:ph idx="1"/>
          </p:nvPr>
        </p:nvSpPr>
        <p:spPr>
          <a:xfrm>
            <a:off x="2177142" y="1690689"/>
            <a:ext cx="9176657" cy="4187598"/>
          </a:xfrm>
        </p:spPr>
        <p:txBody>
          <a:bodyPr/>
          <a:lstStyle/>
          <a:p>
            <a:pPr algn="just"/>
            <a:r>
              <a:rPr lang="en-US" dirty="0" smtClean="0"/>
              <a:t>Adding characters to a SQL query</a:t>
            </a:r>
          </a:p>
          <a:p>
            <a:pPr lvl="1" algn="just"/>
            <a:r>
              <a:rPr lang="en-US" dirty="0" smtClean="0"/>
              <a:t>Via form field or application front end</a:t>
            </a:r>
          </a:p>
          <a:p>
            <a:pPr lvl="1" algn="just"/>
            <a:r>
              <a:rPr lang="en-US" dirty="0" smtClean="0"/>
              <a:t>Modify its action</a:t>
            </a:r>
          </a:p>
          <a:p>
            <a:pPr lvl="1" algn="just"/>
            <a:r>
              <a:rPr lang="en-US" dirty="0" smtClean="0"/>
              <a:t>Usually due to dynamic SQL within front-end application</a:t>
            </a:r>
          </a:p>
          <a:p>
            <a:pPr algn="just"/>
            <a:r>
              <a:rPr lang="en-US" dirty="0" smtClean="0"/>
              <a:t>Caused by poor coding practices</a:t>
            </a:r>
          </a:p>
          <a:p>
            <a:pPr lvl="1" algn="just"/>
            <a:r>
              <a:rPr lang="en-US" dirty="0" smtClean="0"/>
              <a:t>Both application and stored procedure code</a:t>
            </a:r>
          </a:p>
          <a:p>
            <a:pPr algn="just"/>
            <a:r>
              <a:rPr lang="en-US" dirty="0" smtClean="0"/>
              <a:t>Simple dynamic SQL statement	</a:t>
            </a:r>
          </a:p>
          <a:p>
            <a:pPr lvl="1" algn="just"/>
            <a:r>
              <a:rPr lang="en-US" sz="2000" dirty="0" smtClean="0"/>
              <a:t>SELECT * FROM </a:t>
            </a:r>
            <a:r>
              <a:rPr lang="en-US" sz="2000" dirty="0" err="1" smtClean="0"/>
              <a:t>Sales_Hist</a:t>
            </a:r>
            <a:r>
              <a:rPr lang="en-US" sz="2000" dirty="0" smtClean="0"/>
              <a:t> WHERE </a:t>
            </a:r>
            <a:r>
              <a:rPr lang="en-US" sz="2000" dirty="0" err="1" smtClean="0"/>
              <a:t>OrderID</a:t>
            </a:r>
            <a:r>
              <a:rPr lang="en-US" sz="2000" dirty="0" smtClean="0"/>
              <a:t>=1256</a:t>
            </a:r>
          </a:p>
          <a:p>
            <a:pPr lvl="1" algn="just"/>
            <a:endParaRPr lang="en-US" dirty="0" smtClean="0"/>
          </a:p>
        </p:txBody>
      </p:sp>
      <p:pic>
        <p:nvPicPr>
          <p:cNvPr id="2050" name="Picture 2" descr="http://tex.org/wp-content/uploads/2013/10/lipotropic-injection-typical.jpg"/>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1669143" y="3441322"/>
            <a:ext cx="5311775" cy="35411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177141" y="1690689"/>
            <a:ext cx="9176657" cy="4187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Adding characters to a SQL query</a:t>
            </a:r>
          </a:p>
          <a:p>
            <a:pPr lvl="1" algn="just"/>
            <a:r>
              <a:rPr lang="en-US" dirty="0" smtClean="0"/>
              <a:t>Via form field or application front end</a:t>
            </a:r>
          </a:p>
          <a:p>
            <a:pPr lvl="1" algn="just"/>
            <a:r>
              <a:rPr lang="en-US" dirty="0" smtClean="0"/>
              <a:t>Modify its action</a:t>
            </a:r>
          </a:p>
          <a:p>
            <a:pPr lvl="1" algn="just"/>
            <a:r>
              <a:rPr lang="en-US" dirty="0" smtClean="0"/>
              <a:t>Usually due to dynamic SQL within front-end application</a:t>
            </a:r>
          </a:p>
          <a:p>
            <a:pPr algn="just"/>
            <a:r>
              <a:rPr lang="en-US" dirty="0" smtClean="0"/>
              <a:t>Caused by poor coding practices</a:t>
            </a:r>
          </a:p>
          <a:p>
            <a:pPr lvl="1" algn="just"/>
            <a:r>
              <a:rPr lang="en-US" dirty="0" smtClean="0"/>
              <a:t>Both application and stored procedure code</a:t>
            </a:r>
          </a:p>
          <a:p>
            <a:pPr algn="just"/>
            <a:r>
              <a:rPr lang="en-US" dirty="0" smtClean="0"/>
              <a:t>Simple dynamic SQL statement	</a:t>
            </a:r>
          </a:p>
          <a:p>
            <a:pPr lvl="1" algn="just"/>
            <a:r>
              <a:rPr lang="en-US" sz="2000" dirty="0" smtClean="0"/>
              <a:t>SELECT * FROM </a:t>
            </a:r>
            <a:r>
              <a:rPr lang="en-US" sz="2000" dirty="0" err="1" smtClean="0"/>
              <a:t>Sales_Hist</a:t>
            </a:r>
            <a:r>
              <a:rPr lang="en-US" sz="2000" dirty="0" smtClean="0"/>
              <a:t> WHERE </a:t>
            </a:r>
            <a:r>
              <a:rPr lang="en-US" sz="2000" b="1" dirty="0" err="1" smtClean="0">
                <a:solidFill>
                  <a:srgbClr val="FF0000"/>
                </a:solidFill>
              </a:rPr>
              <a:t>OrderID</a:t>
            </a:r>
            <a:r>
              <a:rPr lang="en-US" sz="2000" b="1" dirty="0" smtClean="0">
                <a:solidFill>
                  <a:srgbClr val="FF0000"/>
                </a:solidFill>
              </a:rPr>
              <a:t>=1256</a:t>
            </a:r>
          </a:p>
          <a:p>
            <a:pPr lvl="1" algn="just"/>
            <a:r>
              <a:rPr lang="en-US" sz="2000" dirty="0" smtClean="0"/>
              <a:t>SELECT * FROM </a:t>
            </a:r>
            <a:r>
              <a:rPr lang="en-US" sz="2000" dirty="0" err="1" smtClean="0"/>
              <a:t>Sales_Hist</a:t>
            </a:r>
            <a:r>
              <a:rPr lang="en-US" sz="2000" dirty="0" smtClean="0"/>
              <a:t> WHERE </a:t>
            </a:r>
            <a:r>
              <a:rPr lang="en-US" sz="2000" dirty="0" err="1" smtClean="0"/>
              <a:t>OrderID</a:t>
            </a:r>
            <a:r>
              <a:rPr lang="en-US" sz="2000" dirty="0" smtClean="0"/>
              <a:t>=1256; delete from Customers;</a:t>
            </a:r>
          </a:p>
          <a:p>
            <a:pPr lvl="1" algn="just"/>
            <a:endParaRPr lang="en-US" dirty="0" smtClean="0"/>
          </a:p>
        </p:txBody>
      </p:sp>
    </p:spTree>
    <p:extLst>
      <p:ext uri="{BB962C8B-B14F-4D97-AF65-F5344CB8AC3E}">
        <p14:creationId xmlns:p14="http://schemas.microsoft.com/office/powerpoint/2010/main" val="23709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3">
                                            <p:txEl>
                                              <p:pRg st="0" end="0"/>
                                            </p:txEl>
                                          </p:spTgt>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
                                            <p:txEl>
                                              <p:pRg st="1" end="1"/>
                                            </p:txEl>
                                          </p:spTgt>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
                                            <p:txEl>
                                              <p:pRg st="2" end="2"/>
                                            </p:txEl>
                                          </p:spTgt>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
                                            <p:txEl>
                                              <p:pRg st="6" end="6"/>
                                            </p:txEl>
                                          </p:spTgt>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6">
                                            <p:txEl>
                                              <p:pRg st="8" end="8"/>
                                            </p:txEl>
                                          </p:spTgt>
                                        </p:tgtEl>
                                        <p:attrNameLst>
                                          <p:attrName>style.visibility</p:attrName>
                                        </p:attrNameLst>
                                      </p:cBhvr>
                                      <p:to>
                                        <p:strVal val="visible"/>
                                      </p:to>
                                    </p:set>
                                    <p:animEffect transition="in" filter="dissolve">
                                      <p:cBhvr>
                                        <p:cTn id="8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SQl Injection</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10149114" cy="4351338"/>
          </a:xfrm>
        </p:spPr>
        <p:txBody>
          <a:bodyPr/>
          <a:lstStyle/>
          <a:p>
            <a:pPr algn="just"/>
            <a:r>
              <a:rPr lang="en-US" dirty="0" smtClean="0"/>
              <a:t>Prevent by checking for keywords?</a:t>
            </a:r>
          </a:p>
          <a:p>
            <a:pPr lvl="1" algn="just"/>
            <a:r>
              <a:rPr lang="en-US" dirty="0" smtClean="0"/>
              <a:t>Can bypass using binary data that is converted by SQL</a:t>
            </a:r>
          </a:p>
          <a:p>
            <a:pPr lvl="1" algn="just"/>
            <a:r>
              <a:rPr lang="en-US" sz="2000" dirty="0" smtClean="0"/>
              <a:t>Cast(0x64656C6574652066726F6D20637573746F6D657273 as </a:t>
            </a:r>
            <a:r>
              <a:rPr lang="en-US" sz="2000" dirty="0" err="1" smtClean="0"/>
              <a:t>varchar</a:t>
            </a:r>
            <a:r>
              <a:rPr lang="en-US" sz="2000" dirty="0" smtClean="0"/>
              <a:t>(21))</a:t>
            </a:r>
          </a:p>
          <a:p>
            <a:pPr algn="just"/>
            <a:r>
              <a:rPr lang="en-US" dirty="0" smtClean="0"/>
              <a:t>Don’t assume 3</a:t>
            </a:r>
            <a:r>
              <a:rPr lang="en-US" baseline="30000" dirty="0" smtClean="0"/>
              <a:t>rd</a:t>
            </a:r>
            <a:r>
              <a:rPr lang="en-US" dirty="0" smtClean="0"/>
              <a:t> party tools are safe</a:t>
            </a:r>
          </a:p>
          <a:p>
            <a:pPr algn="just"/>
            <a:r>
              <a:rPr lang="en-US" dirty="0" smtClean="0"/>
              <a:t>Not only a SQL Server issue</a:t>
            </a:r>
          </a:p>
          <a:p>
            <a:pPr algn="just"/>
            <a:r>
              <a:rPr lang="en-US" dirty="0" smtClean="0"/>
              <a:t>Why successful?</a:t>
            </a:r>
          </a:p>
          <a:p>
            <a:pPr lvl="1" algn="just"/>
            <a:r>
              <a:rPr lang="en-US" dirty="0" smtClean="0"/>
              <a:t>New developers don’t know about the problem</a:t>
            </a:r>
          </a:p>
          <a:p>
            <a:pPr lvl="1" algn="just"/>
            <a:r>
              <a:rPr lang="en-US" dirty="0" smtClean="0"/>
              <a:t>Short timelines lead to quick deployments </a:t>
            </a:r>
          </a:p>
          <a:p>
            <a:pPr lvl="1" algn="just"/>
            <a:endParaRPr lang="en-US" dirty="0"/>
          </a:p>
          <a:p>
            <a:pPr lvl="1" algn="just"/>
            <a:endParaRPr lang="en-US" dirty="0" smtClean="0"/>
          </a:p>
        </p:txBody>
      </p:sp>
      <p:pic>
        <p:nvPicPr>
          <p:cNvPr id="1028" name="Picture 4" descr="http://images.wisegeek.com/iv-bag.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895" r="21132" b="9230"/>
          <a:stretch/>
        </p:blipFill>
        <p:spPr bwMode="auto">
          <a:xfrm flipH="1">
            <a:off x="10464024" y="-553282"/>
            <a:ext cx="2981043" cy="741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SQl Injection prevention</a:t>
            </a:r>
            <a:endParaRPr lang="en-US" sz="3200" dirty="0">
              <a:latin typeface="SkyFall Done" panose="02000000000000000000" pitchFamily="2" charset="0"/>
            </a:endParaRPr>
          </a:p>
        </p:txBody>
      </p:sp>
      <p:sp>
        <p:nvSpPr>
          <p:cNvPr id="3" name="Content Placeholder 2"/>
          <p:cNvSpPr>
            <a:spLocks noGrp="1"/>
          </p:cNvSpPr>
          <p:nvPr>
            <p:ph idx="1"/>
          </p:nvPr>
        </p:nvSpPr>
        <p:spPr>
          <a:xfrm>
            <a:off x="1872343" y="1690688"/>
            <a:ext cx="9840686" cy="4351338"/>
          </a:xfrm>
        </p:spPr>
        <p:txBody>
          <a:bodyPr/>
          <a:lstStyle/>
          <a:p>
            <a:pPr algn="just"/>
            <a:r>
              <a:rPr lang="en-US" dirty="0" smtClean="0"/>
              <a:t>Prevent dynamic in-line SQL against the database</a:t>
            </a:r>
          </a:p>
          <a:p>
            <a:pPr lvl="1" algn="just"/>
            <a:r>
              <a:rPr lang="en-US" dirty="0" smtClean="0"/>
              <a:t>All DB interaction must be abstracted</a:t>
            </a:r>
          </a:p>
          <a:p>
            <a:pPr lvl="1" algn="just"/>
            <a:r>
              <a:rPr lang="en-US" dirty="0" smtClean="0"/>
              <a:t>Only use Dynamic SQL if no other option</a:t>
            </a:r>
          </a:p>
          <a:p>
            <a:pPr lvl="1" algn="just"/>
            <a:r>
              <a:rPr lang="en-US" dirty="0" smtClean="0"/>
              <a:t>Applications should not access tables &amp; views directly</a:t>
            </a:r>
          </a:p>
          <a:p>
            <a:pPr lvl="1" algn="just"/>
            <a:r>
              <a:rPr lang="en-US" dirty="0" smtClean="0"/>
              <a:t>Calls to SQL should all be parameterized</a:t>
            </a:r>
          </a:p>
          <a:p>
            <a:pPr lvl="1" algn="just"/>
            <a:r>
              <a:rPr lang="en-US" dirty="0" smtClean="0"/>
              <a:t>No user input should be trusted</a:t>
            </a:r>
          </a:p>
          <a:p>
            <a:pPr algn="just"/>
            <a:r>
              <a:rPr lang="en-US" dirty="0" smtClean="0"/>
              <a:t>ORMs greatly lessen the risk </a:t>
            </a:r>
          </a:p>
          <a:p>
            <a:pPr lvl="1" algn="just"/>
            <a:r>
              <a:rPr lang="en-US" dirty="0" smtClean="0"/>
              <a:t>When done properly</a:t>
            </a:r>
          </a:p>
          <a:p>
            <a:pPr algn="just"/>
            <a:r>
              <a:rPr lang="en-US" dirty="0" smtClean="0"/>
              <a:t>EXECUTE AS</a:t>
            </a:r>
          </a:p>
          <a:p>
            <a:pPr lvl="1" algn="just"/>
            <a:r>
              <a:rPr lang="en-US" dirty="0" smtClean="0"/>
              <a:t>Impersonate a lesser privileged user</a:t>
            </a:r>
          </a:p>
        </p:txBody>
      </p:sp>
      <p:pic>
        <p:nvPicPr>
          <p:cNvPr id="3074" name="Picture 2" descr="http://tryitveganblog.files.wordpress.com/2013/02/injection-nee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672114"/>
            <a:ext cx="2263451" cy="318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Brute Force</a:t>
            </a:r>
            <a:endParaRPr lang="en-US" sz="3200" dirty="0">
              <a:latin typeface="SkyFall Done" panose="02000000000000000000" pitchFamily="2" charset="0"/>
            </a:endParaRPr>
          </a:p>
        </p:txBody>
      </p:sp>
      <p:sp>
        <p:nvSpPr>
          <p:cNvPr id="3" name="Content Placeholder 2"/>
          <p:cNvSpPr>
            <a:spLocks noGrp="1"/>
          </p:cNvSpPr>
          <p:nvPr>
            <p:ph idx="1"/>
          </p:nvPr>
        </p:nvSpPr>
        <p:spPr>
          <a:xfrm>
            <a:off x="3236686" y="1825625"/>
            <a:ext cx="8117113" cy="4734832"/>
          </a:xfrm>
        </p:spPr>
        <p:txBody>
          <a:bodyPr>
            <a:normAutofit/>
          </a:bodyPr>
          <a:lstStyle/>
          <a:p>
            <a:pPr algn="just"/>
            <a:r>
              <a:rPr lang="en-US" dirty="0" smtClean="0"/>
              <a:t>Usually used against passwords</a:t>
            </a:r>
          </a:p>
          <a:p>
            <a:pPr algn="just"/>
            <a:r>
              <a:rPr lang="en-US" dirty="0" smtClean="0"/>
              <a:t>Easy for computers to figure out</a:t>
            </a:r>
          </a:p>
          <a:p>
            <a:pPr lvl="1" algn="just"/>
            <a:r>
              <a:rPr lang="en-US" dirty="0" smtClean="0"/>
              <a:t>Harder for people to remember</a:t>
            </a:r>
          </a:p>
          <a:p>
            <a:pPr algn="just"/>
            <a:r>
              <a:rPr lang="en-US" dirty="0"/>
              <a:t>E</a:t>
            </a:r>
            <a:r>
              <a:rPr lang="en-US" dirty="0" smtClean="0"/>
              <a:t>asy to download tools to use</a:t>
            </a:r>
          </a:p>
          <a:p>
            <a:pPr algn="just"/>
            <a:r>
              <a:rPr lang="en-US" dirty="0" smtClean="0"/>
              <a:t>Try passphrases instead</a:t>
            </a:r>
          </a:p>
          <a:p>
            <a:pPr lvl="1" algn="just"/>
            <a:r>
              <a:rPr lang="en-US" dirty="0" smtClean="0"/>
              <a:t>‘I like using at least 5 passphrases!’</a:t>
            </a:r>
          </a:p>
          <a:p>
            <a:pPr algn="just"/>
            <a:r>
              <a:rPr lang="en-US" dirty="0" smtClean="0"/>
              <a:t>Disable the SA account</a:t>
            </a:r>
          </a:p>
          <a:p>
            <a:pPr lvl="1" algn="just"/>
            <a:r>
              <a:rPr lang="en-US" dirty="0" smtClean="0"/>
              <a:t>ALTER LOGIN [</a:t>
            </a:r>
            <a:r>
              <a:rPr lang="en-US" dirty="0" err="1" smtClean="0"/>
              <a:t>sa</a:t>
            </a:r>
            <a:r>
              <a:rPr lang="en-US" dirty="0" smtClean="0"/>
              <a:t>] DISABLE</a:t>
            </a:r>
          </a:p>
          <a:p>
            <a:pPr lvl="1" algn="just"/>
            <a:r>
              <a:rPr lang="en-US" dirty="0" smtClean="0"/>
              <a:t>May break old code</a:t>
            </a:r>
          </a:p>
          <a:p>
            <a:pPr algn="just"/>
            <a:endParaRPr lang="en-US" dirty="0" smtClean="0"/>
          </a:p>
          <a:p>
            <a:pPr algn="just"/>
            <a:endParaRPr lang="en-US" dirty="0" smtClean="0"/>
          </a:p>
          <a:p>
            <a:pPr marL="457200" lvl="1" indent="0" algn="just">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29" y="1567997"/>
            <a:ext cx="3461657" cy="6382430"/>
          </a:xfrm>
          <a:prstGeom prst="rect">
            <a:avLst/>
          </a:prstGeom>
        </p:spPr>
      </p:pic>
    </p:spTree>
    <p:extLst>
      <p:ext uri="{BB962C8B-B14F-4D97-AF65-F5344CB8AC3E}">
        <p14:creationId xmlns:p14="http://schemas.microsoft.com/office/powerpoint/2010/main" val="42104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Denial of service</a:t>
            </a:r>
            <a:endParaRPr lang="en-US" sz="3200" dirty="0">
              <a:latin typeface="SkyFall Done"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115" y="5486401"/>
            <a:ext cx="13445309" cy="2198143"/>
          </a:xfrm>
        </p:spPr>
      </p:pic>
      <p:sp>
        <p:nvSpPr>
          <p:cNvPr id="5" name="Content Placeholder 2"/>
          <p:cNvSpPr txBox="1">
            <a:spLocks/>
          </p:cNvSpPr>
          <p:nvPr/>
        </p:nvSpPr>
        <p:spPr>
          <a:xfrm>
            <a:off x="838200" y="1448252"/>
            <a:ext cx="8654143" cy="4763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Inelegant but effective</a:t>
            </a:r>
          </a:p>
          <a:p>
            <a:pPr algn="just"/>
            <a:r>
              <a:rPr lang="en-US" dirty="0" smtClean="0"/>
              <a:t>Goal is to overload the server with requests</a:t>
            </a:r>
          </a:p>
          <a:p>
            <a:pPr lvl="1" algn="just"/>
            <a:r>
              <a:rPr lang="en-US" dirty="0" smtClean="0"/>
              <a:t>Usually a web service attack, but affects SQL on back-end</a:t>
            </a:r>
          </a:p>
          <a:p>
            <a:pPr algn="just"/>
            <a:r>
              <a:rPr lang="en-US" dirty="0" smtClean="0"/>
              <a:t>Limit the number of concurrent connections</a:t>
            </a:r>
          </a:p>
          <a:p>
            <a:pPr lvl="1" algn="just"/>
            <a:r>
              <a:rPr lang="en-US" dirty="0" err="1" smtClean="0"/>
              <a:t>sp_configure</a:t>
            </a:r>
            <a:r>
              <a:rPr lang="en-US" dirty="0" smtClean="0"/>
              <a:t> ‘user connection’, ###;</a:t>
            </a:r>
          </a:p>
          <a:p>
            <a:pPr algn="just"/>
            <a:r>
              <a:rPr lang="en-US" dirty="0" smtClean="0"/>
              <a:t>Use query governor to prevent long running queries</a:t>
            </a:r>
          </a:p>
          <a:p>
            <a:pPr lvl="1" algn="just"/>
            <a:r>
              <a:rPr lang="en-US" dirty="0" smtClean="0"/>
              <a:t>Blocks queries estimated to be longer than X seconds</a:t>
            </a:r>
          </a:p>
          <a:p>
            <a:pPr algn="just"/>
            <a:r>
              <a:rPr lang="en-US" dirty="0" smtClean="0"/>
              <a:t>Resource Governor</a:t>
            </a:r>
          </a:p>
          <a:p>
            <a:pPr lvl="1" algn="just"/>
            <a:r>
              <a:rPr lang="en-US" dirty="0" smtClean="0"/>
              <a:t>Define resource pools and workload groups</a:t>
            </a:r>
          </a:p>
          <a:p>
            <a:pPr marL="457200" lvl="1" indent="0" algn="just">
              <a:buFont typeface="Arial" panose="020B0604020202020204" pitchFamily="34" charset="0"/>
              <a:buNone/>
            </a:pPr>
            <a:endParaRPr lang="en-US" dirty="0" smtClean="0"/>
          </a:p>
        </p:txBody>
      </p:sp>
    </p:spTree>
    <p:extLst>
      <p:ext uri="{BB962C8B-B14F-4D97-AF65-F5344CB8AC3E}">
        <p14:creationId xmlns:p14="http://schemas.microsoft.com/office/powerpoint/2010/main" val="14622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Dedicated admin access</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690688"/>
            <a:ext cx="8654143" cy="4734832"/>
          </a:xfrm>
        </p:spPr>
        <p:txBody>
          <a:bodyPr>
            <a:normAutofit lnSpcReduction="10000"/>
          </a:bodyPr>
          <a:lstStyle/>
          <a:p>
            <a:pPr algn="just"/>
            <a:r>
              <a:rPr lang="en-US" dirty="0" smtClean="0"/>
              <a:t>DBA ‘backdoor’ on port 1434 (default)</a:t>
            </a:r>
          </a:p>
          <a:p>
            <a:pPr algn="just"/>
            <a:r>
              <a:rPr lang="en-US" dirty="0" smtClean="0"/>
              <a:t>Must be member of </a:t>
            </a:r>
            <a:r>
              <a:rPr lang="en-US" dirty="0" err="1" smtClean="0"/>
              <a:t>sysadmin</a:t>
            </a:r>
            <a:r>
              <a:rPr lang="en-US" dirty="0" smtClean="0"/>
              <a:t> role</a:t>
            </a:r>
          </a:p>
          <a:p>
            <a:pPr algn="just"/>
            <a:r>
              <a:rPr lang="en-US" dirty="0" smtClean="0"/>
              <a:t>Prior to 2012</a:t>
            </a:r>
          </a:p>
          <a:p>
            <a:pPr lvl="1" algn="just"/>
            <a:r>
              <a:rPr lang="en-US" dirty="0" smtClean="0"/>
              <a:t>ADMIN:&lt;instance&gt;</a:t>
            </a:r>
          </a:p>
          <a:p>
            <a:pPr algn="just"/>
            <a:r>
              <a:rPr lang="en-US" dirty="0" smtClean="0"/>
              <a:t>2012+</a:t>
            </a:r>
          </a:p>
          <a:p>
            <a:pPr lvl="1" algn="just"/>
            <a:r>
              <a:rPr lang="en-US" dirty="0" err="1" smtClean="0"/>
              <a:t>Sqlcmd</a:t>
            </a:r>
            <a:r>
              <a:rPr lang="en-US" dirty="0" smtClean="0"/>
              <a:t> only</a:t>
            </a:r>
          </a:p>
          <a:p>
            <a:pPr lvl="1" algn="just"/>
            <a:r>
              <a:rPr lang="en-US" dirty="0" smtClean="0"/>
              <a:t>-A switch</a:t>
            </a:r>
          </a:p>
          <a:p>
            <a:pPr lvl="1" algn="just"/>
            <a:r>
              <a:rPr lang="en-US" dirty="0" smtClean="0"/>
              <a:t>Or prefix admin: to the instance name</a:t>
            </a:r>
          </a:p>
          <a:p>
            <a:pPr lvl="2" algn="just"/>
            <a:r>
              <a:rPr lang="en-US" dirty="0" err="1" smtClean="0"/>
              <a:t>Sqlcmd</a:t>
            </a:r>
            <a:r>
              <a:rPr lang="en-US" dirty="0" smtClean="0"/>
              <a:t> –</a:t>
            </a:r>
            <a:r>
              <a:rPr lang="en-US" dirty="0" err="1" smtClean="0"/>
              <a:t>Sadmin</a:t>
            </a:r>
            <a:r>
              <a:rPr lang="en-US" dirty="0" smtClean="0"/>
              <a:t>:&lt;</a:t>
            </a:r>
            <a:r>
              <a:rPr lang="en-US" dirty="0" err="1" smtClean="0"/>
              <a:t>instance_name</a:t>
            </a:r>
            <a:r>
              <a:rPr lang="en-US" dirty="0" smtClean="0"/>
              <a:t>&gt;</a:t>
            </a:r>
          </a:p>
          <a:p>
            <a:pPr algn="just"/>
            <a:r>
              <a:rPr lang="en-US" dirty="0" smtClean="0"/>
              <a:t>Not enabled for remote connections</a:t>
            </a:r>
          </a:p>
          <a:p>
            <a:pPr lvl="1" algn="just"/>
            <a:r>
              <a:rPr lang="en-US" dirty="0" err="1"/>
              <a:t>sp_configure</a:t>
            </a:r>
            <a:r>
              <a:rPr lang="en-US" dirty="0"/>
              <a:t> 'remote admin connections', 1;</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1" y="0"/>
            <a:ext cx="2627312" cy="6864242"/>
          </a:xfrm>
          <a:prstGeom prst="rect">
            <a:avLst/>
          </a:prstGeom>
        </p:spPr>
      </p:pic>
    </p:spTree>
    <p:extLst>
      <p:ext uri="{BB962C8B-B14F-4D97-AF65-F5344CB8AC3E}">
        <p14:creationId xmlns:p14="http://schemas.microsoft.com/office/powerpoint/2010/main" val="392181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8114" y="1214438"/>
            <a:ext cx="9144000" cy="2387600"/>
          </a:xfrm>
        </p:spPr>
        <p:txBody>
          <a:bodyPr>
            <a:normAutofit/>
          </a:bodyPr>
          <a:lstStyle/>
          <a:p>
            <a:r>
              <a:rPr lang="en-US" sz="9600" dirty="0" smtClean="0">
                <a:latin typeface="SkyFall Done" panose="02000000000000000000" pitchFamily="2" charset="0"/>
              </a:rPr>
              <a:t>006*</a:t>
            </a:r>
            <a:endParaRPr lang="en-US" sz="9600" dirty="0">
              <a:latin typeface="SkyFall Done" panose="02000000000000000000" pitchFamily="2" charset="0"/>
            </a:endParaRPr>
          </a:p>
        </p:txBody>
      </p:sp>
      <p:sp>
        <p:nvSpPr>
          <p:cNvPr id="3" name="Subtitle 2"/>
          <p:cNvSpPr>
            <a:spLocks noGrp="1"/>
          </p:cNvSpPr>
          <p:nvPr>
            <p:ph type="subTitle" idx="1"/>
          </p:nvPr>
        </p:nvSpPr>
        <p:spPr/>
        <p:txBody>
          <a:bodyPr/>
          <a:lstStyle/>
          <a:p>
            <a:r>
              <a:rPr lang="en-US" dirty="0" smtClean="0">
                <a:latin typeface="SkyFall Done" panose="02000000000000000000" pitchFamily="2" charset="0"/>
              </a:rPr>
              <a:t>Hashing </a:t>
            </a:r>
            <a:r>
              <a:rPr lang="en-US" sz="3200" dirty="0">
                <a:latin typeface="Elegance" panose="00000400000000000000" pitchFamily="2" charset="0"/>
                <a:ea typeface="Adobe Ming Std L" panose="02020300000000000000" pitchFamily="18" charset="-128"/>
              </a:rPr>
              <a:t>&amp;</a:t>
            </a:r>
            <a:r>
              <a:rPr lang="en-US" sz="3200" dirty="0" smtClean="0">
                <a:latin typeface="SkyFall Done" panose="02000000000000000000" pitchFamily="2" charset="0"/>
              </a:rPr>
              <a:t> </a:t>
            </a:r>
            <a:r>
              <a:rPr lang="en-US" dirty="0" smtClean="0">
                <a:latin typeface="SkyFall Done" panose="02000000000000000000" pitchFamily="2" charset="0"/>
              </a:rPr>
              <a:t>Encryption</a:t>
            </a:r>
            <a:endParaRPr lang="en-US" dirty="0">
              <a:latin typeface="SkyFall Done" panose="02000000000000000000" pitchFamily="2" charset="0"/>
            </a:endParaRPr>
          </a:p>
        </p:txBody>
      </p:sp>
    </p:spTree>
    <p:extLst>
      <p:ext uri="{BB962C8B-B14F-4D97-AF65-F5344CB8AC3E}">
        <p14:creationId xmlns:p14="http://schemas.microsoft.com/office/powerpoint/2010/main" val="1312809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Hashing</a:t>
            </a:r>
            <a:endParaRPr lang="en-US" sz="3200" dirty="0">
              <a:latin typeface="SkyFall Done" panose="02000000000000000000" pitchFamily="2" charset="0"/>
            </a:endParaRPr>
          </a:p>
        </p:txBody>
      </p:sp>
      <p:sp>
        <p:nvSpPr>
          <p:cNvPr id="3" name="Content Placeholder 2"/>
          <p:cNvSpPr>
            <a:spLocks noGrp="1"/>
          </p:cNvSpPr>
          <p:nvPr>
            <p:ph idx="1"/>
          </p:nvPr>
        </p:nvSpPr>
        <p:spPr>
          <a:xfrm>
            <a:off x="3410856" y="1690688"/>
            <a:ext cx="7942943" cy="4486275"/>
          </a:xfrm>
        </p:spPr>
        <p:txBody>
          <a:bodyPr/>
          <a:lstStyle/>
          <a:p>
            <a:pPr algn="just"/>
            <a:r>
              <a:rPr lang="en-US" dirty="0" smtClean="0"/>
              <a:t>One </a:t>
            </a:r>
            <a:r>
              <a:rPr lang="en-US" dirty="0"/>
              <a:t>way technique</a:t>
            </a:r>
          </a:p>
          <a:p>
            <a:pPr lvl="1" algn="just"/>
            <a:r>
              <a:rPr lang="en-US" dirty="0"/>
              <a:t>Masks data</a:t>
            </a:r>
          </a:p>
          <a:p>
            <a:pPr algn="just"/>
            <a:r>
              <a:rPr lang="en-US" dirty="0" smtClean="0"/>
              <a:t>Typical for passwords</a:t>
            </a:r>
            <a:r>
              <a:rPr lang="en-US" dirty="0"/>
              <a:t> </a:t>
            </a:r>
            <a:r>
              <a:rPr lang="en-US" dirty="0" smtClean="0"/>
              <a:t>or payment information</a:t>
            </a:r>
          </a:p>
          <a:p>
            <a:pPr algn="just"/>
            <a:r>
              <a:rPr lang="en-US" dirty="0" smtClean="0"/>
              <a:t>Non-reversible</a:t>
            </a:r>
          </a:p>
          <a:p>
            <a:pPr algn="just"/>
            <a:r>
              <a:rPr lang="en-US" dirty="0" smtClean="0"/>
              <a:t>Determinate</a:t>
            </a:r>
          </a:p>
          <a:p>
            <a:pPr algn="just"/>
            <a:r>
              <a:rPr lang="en-US" dirty="0" smtClean="0"/>
              <a:t>Security depends on the algorithm used</a:t>
            </a:r>
          </a:p>
          <a:p>
            <a:pPr lvl="1" algn="just"/>
            <a:r>
              <a:rPr lang="en-US" dirty="0" smtClean="0"/>
              <a:t>2012 added SHA-2 algorithms for better security</a:t>
            </a:r>
          </a:p>
          <a:p>
            <a:pPr algn="just"/>
            <a:endParaRPr lang="en-US" dirty="0" smtClean="0"/>
          </a:p>
        </p:txBody>
      </p:sp>
      <p:pic>
        <p:nvPicPr>
          <p:cNvPr id="5" name="Picture 2" descr="http://th07.deviantart.net/fs71/PRE/f/2012/094/9/4/team_fortress_2_spy_wallpaper_by_elementico-d4uzcim.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076" t="29335" r="9146"/>
          <a:stretch/>
        </p:blipFill>
        <p:spPr bwMode="auto">
          <a:xfrm>
            <a:off x="0" y="1690688"/>
            <a:ext cx="2982156" cy="631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Encryption</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8610600" cy="4351338"/>
          </a:xfrm>
        </p:spPr>
        <p:txBody>
          <a:bodyPr/>
          <a:lstStyle/>
          <a:p>
            <a:pPr algn="just"/>
            <a:r>
              <a:rPr lang="en-US" dirty="0" smtClean="0"/>
              <a:t>Several </a:t>
            </a:r>
            <a:r>
              <a:rPr lang="en-US" dirty="0"/>
              <a:t>algorithms</a:t>
            </a:r>
          </a:p>
          <a:p>
            <a:pPr lvl="1" algn="just"/>
            <a:r>
              <a:rPr lang="en-US" dirty="0"/>
              <a:t>Stronger = More CPU power</a:t>
            </a:r>
          </a:p>
          <a:p>
            <a:pPr algn="just"/>
            <a:r>
              <a:rPr lang="en-US" dirty="0" smtClean="0"/>
              <a:t>Reversible</a:t>
            </a:r>
          </a:p>
          <a:p>
            <a:pPr algn="just"/>
            <a:r>
              <a:rPr lang="en-US" dirty="0" smtClean="0"/>
              <a:t>Non-determinate</a:t>
            </a:r>
          </a:p>
          <a:p>
            <a:pPr algn="just"/>
            <a:r>
              <a:rPr lang="en-US" dirty="0" smtClean="0"/>
              <a:t>Need correct key or null</a:t>
            </a:r>
          </a:p>
          <a:p>
            <a:pPr lvl="1" algn="just"/>
            <a:r>
              <a:rPr lang="en-US" dirty="0" smtClean="0"/>
              <a:t>Same when entering data to database</a:t>
            </a:r>
          </a:p>
          <a:p>
            <a:pPr algn="just"/>
            <a:r>
              <a:rPr lang="en-US" dirty="0" smtClean="0"/>
              <a:t>Stronger levels require more CPU</a:t>
            </a:r>
          </a:p>
          <a:p>
            <a:pPr algn="just"/>
            <a:endParaRPr lang="en-US" dirty="0" smtClean="0"/>
          </a:p>
        </p:txBody>
      </p:sp>
      <p:pic>
        <p:nvPicPr>
          <p:cNvPr id="2054" name="Picture 6" descr="http://i652.photobucket.com/albums/uu246/gsx62391/Pics/Ninja.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624666" y="0"/>
            <a:ext cx="4397380" cy="75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Encrypting objects</a:t>
            </a:r>
            <a:endParaRPr lang="en-US" sz="3200" dirty="0">
              <a:latin typeface="SkyFall Done" panose="02000000000000000000" pitchFamily="2" charset="0"/>
            </a:endParaRPr>
          </a:p>
        </p:txBody>
      </p:sp>
      <p:sp>
        <p:nvSpPr>
          <p:cNvPr id="3" name="Content Placeholder 2"/>
          <p:cNvSpPr>
            <a:spLocks noGrp="1"/>
          </p:cNvSpPr>
          <p:nvPr>
            <p:ph idx="1"/>
          </p:nvPr>
        </p:nvSpPr>
        <p:spPr>
          <a:xfrm>
            <a:off x="3419856" y="1825625"/>
            <a:ext cx="7933944" cy="4351338"/>
          </a:xfrm>
        </p:spPr>
        <p:txBody>
          <a:bodyPr/>
          <a:lstStyle/>
          <a:p>
            <a:pPr algn="just"/>
            <a:r>
              <a:rPr lang="en-US" dirty="0" smtClean="0"/>
              <a:t>Encrypt code behind objects </a:t>
            </a:r>
          </a:p>
          <a:p>
            <a:pPr algn="just"/>
            <a:r>
              <a:rPr lang="en-US" dirty="0" smtClean="0"/>
              <a:t>WITH ENCRYPTION statement</a:t>
            </a:r>
          </a:p>
          <a:p>
            <a:pPr lvl="1" algn="just"/>
            <a:r>
              <a:rPr lang="en-US" dirty="0" smtClean="0"/>
              <a:t>Stored procedures</a:t>
            </a:r>
          </a:p>
          <a:p>
            <a:pPr lvl="1" algn="just"/>
            <a:r>
              <a:rPr lang="en-US" dirty="0" smtClean="0"/>
              <a:t>Functions</a:t>
            </a:r>
          </a:p>
          <a:p>
            <a:pPr algn="just"/>
            <a:r>
              <a:rPr lang="en-US" dirty="0" smtClean="0"/>
              <a:t>Commonly used when deploying DB to a client</a:t>
            </a:r>
          </a:p>
          <a:p>
            <a:pPr lvl="1" algn="just"/>
            <a:r>
              <a:rPr lang="en-US" dirty="0" smtClean="0"/>
              <a:t>Object encryption is easily broken</a:t>
            </a:r>
          </a:p>
          <a:p>
            <a:pPr lvl="1" algn="just"/>
            <a:r>
              <a:rPr lang="en-US" dirty="0" smtClean="0"/>
              <a:t>Lose ability to view execution plans, etc.</a:t>
            </a:r>
          </a:p>
          <a:p>
            <a:pPr lvl="1" algn="just"/>
            <a:endParaRPr lang="en-US" dirty="0" smtClean="0"/>
          </a:p>
        </p:txBody>
      </p:sp>
      <p:pic>
        <p:nvPicPr>
          <p:cNvPr id="6148" name="Picture 4" descr="http://www.fun88.com.vn/wp-content/uploads/poker071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3884">
            <a:off x="-424998" y="5149284"/>
            <a:ext cx="4494767" cy="425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Service Accounts</a:t>
            </a:r>
            <a:endParaRPr lang="en-US" sz="3200" dirty="0">
              <a:latin typeface="SkyFall Done" panose="02000000000000000000" pitchFamily="2" charset="0"/>
            </a:endParaRPr>
          </a:p>
        </p:txBody>
      </p:sp>
      <p:sp>
        <p:nvSpPr>
          <p:cNvPr id="3" name="Content Placeholder 2"/>
          <p:cNvSpPr>
            <a:spLocks noGrp="1"/>
          </p:cNvSpPr>
          <p:nvPr>
            <p:ph idx="1"/>
          </p:nvPr>
        </p:nvSpPr>
        <p:spPr/>
        <p:txBody>
          <a:bodyPr/>
          <a:lstStyle/>
          <a:p>
            <a:pPr marL="0" indent="0" algn="just">
              <a:buNone/>
            </a:pPr>
            <a:endParaRPr lang="en-US" dirty="0" smtClean="0"/>
          </a:p>
          <a:p>
            <a:pPr algn="just"/>
            <a:endParaRPr lang="en-US" dirty="0" smtClean="0"/>
          </a:p>
          <a:p>
            <a:pPr algn="just"/>
            <a:endParaRPr lang="en-US" dirty="0" smtClean="0"/>
          </a:p>
        </p:txBody>
      </p:sp>
      <p:pic>
        <p:nvPicPr>
          <p:cNvPr id="2054" name="Picture 6" descr="http://www.uvvodka.com/wp-content/uploads/2013/01/recipelarge_uvmarti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836" y="3049820"/>
            <a:ext cx="4819650" cy="6524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73773" y="6651563"/>
            <a:ext cx="1018227" cy="184666"/>
          </a:xfrm>
          <a:prstGeom prst="rect">
            <a:avLst/>
          </a:prstGeom>
          <a:noFill/>
        </p:spPr>
        <p:txBody>
          <a:bodyPr wrap="none" rtlCol="0">
            <a:spAutoFit/>
          </a:bodyPr>
          <a:lstStyle/>
          <a:p>
            <a:r>
              <a:rPr lang="en-US" sz="600" dirty="0" smtClean="0"/>
              <a:t>*Image from uvvodka.com</a:t>
            </a:r>
            <a:endParaRPr lang="en-US" sz="600" dirty="0"/>
          </a:p>
        </p:txBody>
      </p:sp>
      <p:graphicFrame>
        <p:nvGraphicFramePr>
          <p:cNvPr id="6" name="Table 5"/>
          <p:cNvGraphicFramePr>
            <a:graphicFrameLocks noGrp="1"/>
          </p:cNvGraphicFramePr>
          <p:nvPr>
            <p:extLst>
              <p:ext uri="{D42A27DB-BD31-4B8C-83A1-F6EECF244321}">
                <p14:modId xmlns:p14="http://schemas.microsoft.com/office/powerpoint/2010/main" val="1495159167"/>
              </p:ext>
            </p:extLst>
          </p:nvPr>
        </p:nvGraphicFramePr>
        <p:xfrm>
          <a:off x="467360" y="1566460"/>
          <a:ext cx="7398476" cy="4162415"/>
        </p:xfrm>
        <a:graphic>
          <a:graphicData uri="http://schemas.openxmlformats.org/drawingml/2006/table">
            <a:tbl>
              <a:tblPr firstRow="1" bandRow="1">
                <a:tableStyleId>{5940675A-B579-460E-94D1-54222C63F5DA}</a:tableStyleId>
              </a:tblPr>
              <a:tblGrid>
                <a:gridCol w="1849619"/>
                <a:gridCol w="1849619"/>
                <a:gridCol w="1849619"/>
                <a:gridCol w="1849619"/>
              </a:tblGrid>
              <a:tr h="628100">
                <a:tc>
                  <a:txBody>
                    <a:bodyPr/>
                    <a:lstStyle/>
                    <a:p>
                      <a:pPr algn="ctr"/>
                      <a:r>
                        <a:rPr lang="en-US" sz="2400" dirty="0" smtClean="0"/>
                        <a:t># Accounts</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Complexity</a:t>
                      </a:r>
                      <a:endParaRPr lang="en-US" sz="2400"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Security</a:t>
                      </a:r>
                      <a:endParaRPr lang="en-US" sz="2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Maintenance</a:t>
                      </a:r>
                      <a:endParaRPr lang="en-US" sz="2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78105">
                <a:tc>
                  <a:txBody>
                    <a:bodyPr/>
                    <a:lstStyle/>
                    <a:p>
                      <a:pPr algn="ctr"/>
                      <a:r>
                        <a:rPr lang="en-US" dirty="0" smtClean="0"/>
                        <a:t>One</a:t>
                      </a:r>
                      <a:endParaRPr lang="en-US"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78105">
                <a:tc>
                  <a:txBody>
                    <a:bodyPr/>
                    <a:lstStyle/>
                    <a:p>
                      <a:pPr algn="ctr"/>
                      <a:r>
                        <a:rPr lang="en-US" dirty="0" smtClean="0"/>
                        <a:t>One / Server</a:t>
                      </a:r>
                      <a:endParaRPr 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78105">
                <a:tc>
                  <a:txBody>
                    <a:bodyPr/>
                    <a:lstStyle/>
                    <a:p>
                      <a:pPr algn="ctr"/>
                      <a:r>
                        <a:rPr lang="en-US" dirty="0" smtClean="0"/>
                        <a:t>One / Service</a:t>
                      </a:r>
                      <a:endParaRPr 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0204571">
            <a:off x="2837727" y="2394109"/>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H="1">
            <a:off x="2999272" y="5022140"/>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7743563">
            <a:off x="2600565" y="3415947"/>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4988873">
            <a:off x="4726528" y="2395100"/>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01924" y="2685839"/>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V="1">
            <a:off x="6747850" y="2111021"/>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152240" y="2496836"/>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88135" y="3726413"/>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316014" y="3766607"/>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H="1">
            <a:off x="4931604" y="3432785"/>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522281" y="3592205"/>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381182" y="4505293"/>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530926" y="4596627"/>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306547" y="4985200"/>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herpapreview-standard.s3-website-us-east-1.amazonaws.com/Preview/2012/08/15__01_37_12/BulletHole01.jpg8857b7d0-0b62-4ca4-8f63-b31b0f4adbc8Large.jp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H="1">
            <a:off x="4716056" y="4499141"/>
            <a:ext cx="815784" cy="8157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77529" y="4994928"/>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13242676">
            <a:off x="6069489" y="4567726"/>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677430" y="4643398"/>
            <a:ext cx="763820" cy="763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herpapreview-standard.s3-website-us-east-1.amazonaws.com/Preview/2012/08/15__01_37_12/BulletHole01.jpg8857b7d0-0b62-4ca4-8f63-b31b0f4adbc8Large.jpg"/>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1427692">
            <a:off x="7111611" y="5065813"/>
            <a:ext cx="763820" cy="76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3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20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3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20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40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20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40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20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40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otocorsa.com/media/backgrounds/panigales-white-right-white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172" y="3670526"/>
            <a:ext cx="8044996" cy="6020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Transparent data encryption</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10515600" cy="2862489"/>
          </a:xfrm>
        </p:spPr>
        <p:txBody>
          <a:bodyPr>
            <a:normAutofit/>
          </a:bodyPr>
          <a:lstStyle/>
          <a:p>
            <a:pPr algn="just"/>
            <a:r>
              <a:rPr lang="en-US" dirty="0" smtClean="0"/>
              <a:t>Encrypts / decrypts data as it is written to / from the HDD</a:t>
            </a:r>
          </a:p>
          <a:p>
            <a:pPr algn="just"/>
            <a:r>
              <a:rPr lang="en-US" dirty="0" smtClean="0"/>
              <a:t>Protects backups as well</a:t>
            </a:r>
          </a:p>
          <a:p>
            <a:pPr algn="just"/>
            <a:r>
              <a:rPr lang="en-US" dirty="0" smtClean="0"/>
              <a:t>If able to connect, can see data like normal</a:t>
            </a:r>
          </a:p>
          <a:p>
            <a:pPr algn="just"/>
            <a:r>
              <a:rPr lang="en-US" dirty="0" smtClean="0"/>
              <a:t>Increased CPU load</a:t>
            </a:r>
          </a:p>
          <a:p>
            <a:pPr algn="just"/>
            <a:r>
              <a:rPr lang="en-US" dirty="0" smtClean="0"/>
              <a:t>Encrypts tempdb as well</a:t>
            </a:r>
          </a:p>
          <a:p>
            <a:pPr algn="just"/>
            <a:endParaRPr lang="en-US" dirty="0" smtClean="0"/>
          </a:p>
        </p:txBody>
      </p:sp>
    </p:spTree>
    <p:extLst>
      <p:ext uri="{BB962C8B-B14F-4D97-AF65-F5344CB8AC3E}">
        <p14:creationId xmlns:p14="http://schemas.microsoft.com/office/powerpoint/2010/main" val="3906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Transparent data encryption</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8285162" cy="4488114"/>
          </a:xfrm>
        </p:spPr>
        <p:txBody>
          <a:bodyPr>
            <a:normAutofit/>
          </a:bodyPr>
          <a:lstStyle/>
          <a:p>
            <a:pPr algn="just"/>
            <a:r>
              <a:rPr lang="en-US" dirty="0" smtClean="0"/>
              <a:t>Used in mirroring</a:t>
            </a:r>
          </a:p>
          <a:p>
            <a:pPr lvl="1" algn="just"/>
            <a:r>
              <a:rPr lang="en-US" dirty="0" smtClean="0"/>
              <a:t>Both primary and mirror encrypted</a:t>
            </a:r>
          </a:p>
          <a:p>
            <a:pPr lvl="1" algn="just"/>
            <a:r>
              <a:rPr lang="en-US" dirty="0" smtClean="0"/>
              <a:t>Data encrypted in transport as well</a:t>
            </a:r>
          </a:p>
          <a:p>
            <a:pPr algn="just"/>
            <a:r>
              <a:rPr lang="en-US" dirty="0" smtClean="0"/>
              <a:t>When used with backup compression</a:t>
            </a:r>
          </a:p>
          <a:p>
            <a:pPr lvl="1" algn="just"/>
            <a:r>
              <a:rPr lang="en-US" dirty="0" smtClean="0"/>
              <a:t>Much lower compression amounts</a:t>
            </a:r>
          </a:p>
          <a:p>
            <a:pPr algn="just"/>
            <a:r>
              <a:rPr lang="en-US" dirty="0" smtClean="0"/>
              <a:t>Replication will need TDE on </a:t>
            </a:r>
          </a:p>
          <a:p>
            <a:pPr lvl="1" algn="just"/>
            <a:r>
              <a:rPr lang="en-US" dirty="0" smtClean="0"/>
              <a:t>Publisher</a:t>
            </a:r>
          </a:p>
          <a:p>
            <a:pPr lvl="1" algn="just"/>
            <a:r>
              <a:rPr lang="en-US" dirty="0" smtClean="0"/>
              <a:t>Subscriber</a:t>
            </a:r>
          </a:p>
          <a:p>
            <a:pPr algn="just"/>
            <a:r>
              <a:rPr lang="en-US" dirty="0" smtClean="0"/>
              <a:t>Does not encrypt FILESTREAM</a:t>
            </a:r>
          </a:p>
          <a:p>
            <a:pPr algn="just"/>
            <a:r>
              <a:rPr lang="en-US" dirty="0" smtClean="0"/>
              <a:t>Only data in DB files encrypted (MDF, LDF, NDF)</a:t>
            </a:r>
          </a:p>
        </p:txBody>
      </p:sp>
      <p:sp>
        <p:nvSpPr>
          <p:cNvPr id="5" name="AutoShape 4" descr="data:image/jpeg;base64,/9j/4AAQSkZJRgABAQAAAQABAAD/2wCEAAkGBhQSERUTEhQUFRUWGBgZGBgYGBoXHRoeHB0YFx4aGBgaHiYeGRkjHBgbHzEhIyctLC8sGCAxNTwqNScrLCkBCQoKBQUFDQUFDSkYEhgpKSkpKSkpKSkpKSkpKSkpKSkpKSkpKSkpKSkpKSkpKSkpKSkpKSkpKSkpKSkpKSkpKf/AABEIAOEA4QMBIgACEQEDEQH/xAAcAAABBQEBAQAAAAAAAAAAAAAABAUGBwgDAgH/xABMEAACAQMCBAQCBwUEBQkJAAABAgMABBESIQUTMUEGByJRMmEUI0JSYnGBCDNykaEVJFOCFjRDY7FzdIOSorPB0dMYJTVUlKSy1PD/xAAUAQEAAAAAAAAAAAAAAAAAAAAA/8QAFBEBAAAAAAAAAAAAAAAAAAAAAP/aAAwDAQACEQMRAD8AvGiiigKKKKAooooCiivMkgUEsQANyScAfmaD1RVYeK/PyztiUtgbpxkEqdMY/wCkwdX+UEfOqg8TecHEb3KmYwxn7EOYx0xgsDrYfInH9KDSnGPGllaNpuLmGNtvSzjVv30jfH6VBuJftD2EZIiSebGfUFCKcdCNZ1YPzUGs4s5JySST3NeaC77r9pZsnlWQx9kvKc5x3AT3+dNP/tH33+Baf9WX/wBSq24JDJ9Jj5cayOrBtEgBQ6dzzA2FCAA6i2AADnFWjd+WVhdRC5W8SGZ1MstvbqLlYyRkqkcYEkSKc5DAhPhztkgn/wDaPvv8C0/lL/6lL7L9pWYKBLZxM2dykjIMZ7Kytvj5/wAqXeHfAPDVs9PFZ1M3xLzC9vJGgUBURJdLsux7Fc5C5wc9+AeT/DjBM8zCSORgYXSUtLGDlRGeWTG7Z04wCSWI3wMgv4Z+0XYuwE0U8OTgthZFG+MnSdWMbnAJ22zUx4X5l8NuCBFeQ5PQMTGT12xIFOdun/nVL8T/AGf7vnKLYgwvk6pSqtGNWAHC51Np9XpHuNjtUR8U+CfoJkR7u3eWMqGiUSht8bqXjCuNx0P/AAoNdI4IBBBB3BG4I9we4r1WP/DXmFfWB/u87hf8NvWnt8DbD8xg7VcHg/8AaEglxHfpyH/xUy0ZPzX4k/7Q69OlBcFFcbO8SVBJE6ujDKspDAj3BGxrtQFFFFAUUUUBRRRQFFFFAUUUUBRRRQFFFVf4881JQz2vCImuZ0A5ksamVYiTsAACHbY9dgfcggBI/HfmVa8LT6w8ycjKQqfUfYsfsL8z88A1nXxn5mXnEjiZ9EWdoY8qny1d3Pzb9MV04f4AvLmRmuNUbFsES6mmdjvhYsGQseuWAGMnO1MXiSwjgupYoXMkaNgMVZD2yCrAEEHK7jtQNlOXh/gEt5MIYcFyCQCeoG5wACzEDJwoJwCe1NtXJ5ceWLRQwcUaZdbaORGEZsNIwjQuQ692GdiAM5zigjFr5Tyrcxx3DqEILOV5kZX7qsZo1Clj0ODsGO5GDYPh7ymsophOA90I9Jxbzqwjcb+tfS5I2I0nO3wjvL+I+Hokl5k93Ek5VvrCOXLpY5OgrIGC7aRj7Ixnqa9XrpNhjNBKVB0uLOV39yI3ikDYONwvXcHPSg+WvDIY+YbFUQsS7pygJ42JBaRRIpLjIA0MPfSwwBXo3brFfx/VtGyGW3Kk5fn8wFCD9vnAjA6lx3NNtxYyyY5ZnmZTlY3tJowNtOoS3kn1ZGc/VsrE/LOIffeIpoZx6VmbWgMaShhGwdJ1LspkCLrgjyXkLYMpCruSFj3nG3e8NsIn5EIXJB9c0mFYRouQBGqkOzMQPUgOzbpr25gKvczLDMwABm+GCEMV6XGNTEHTl1BOcfAM4idjxQlSLhLvLZWTNq+Mk6jryWVfUzYDxupznu1SdOIxuuZFjnVs7zXRKuO50cvklevQaeuOlB4F9EztAeJRyMihnty7cshsAAzajK3Q5DOww4yvvCfFHl1aXkk00c86XLgmOEQlo8qqgLG6RgPF0UOPcZ3zVocIfBklgtISzka3imjfOlQoBbAIwoGF6AdOtKOISSSKNdtICpDK8bxM6MNtagsOgJyBnIJXBBIoMwy+X17b4lu7O5WBSDKVAyF7kHcDA7kY968NwOxIcpfqPhMXMhlU9TqSURq+lgMEMpYHfp21BwrxbC8amV1jk3VwyvENSkhsCUAgZGd9wCM1H/Efk1w69zIqch2GQ8BCqepBKboQc9QATtvQUVwPil7wtufZTpJGd35eXjIGDiVHUFTgjcgH1YBzkVeHgPznteIFYZP7vcnACMfS5/3b+/4Wwd8DVVaP5ZXHB76G5mWae0jcM0tt8agf4iHJC9mHQqSM1GfMfgkiXclwtm1vbStqiIB5bAgEMpwAuoENoOCuSMDGKDWlFZ+8r/O14WS14g+uE+lJju0fQAOftJt1O4z3HS/YJ1dVdGDKwDKwOQQdwQR1BFB0ooooCiiigKKKKAooooCiim7iV22oQxnDMNTP2jQdW9tR3C52yCdwpBCNeM/Ecr6rSyt5blzkSlGEICDTqRZmwNZDhcrkqCe42iUHhO/dC1/cw8IsVX91bMkXUAASSZxnGBli2cYA3zVk+F7JVi5qqEEuCgA3WPcoCeuo6jIfxSN16mufFXlxccXu9Zvme3B9J5WlIxncR4OJW3IDAYx1bYKwd/EPGLV+GXH0C7WKG2gWNJFHxSklSuTgtI0a6dQ3HOY71nWp/wCOfLGa2k/ukU80AOhiAZGEijfWqjK6l0uDgDDgAnGTDP7Hm5H0nlsIdfL5h2UvjOkE9TgZ2oJd5TeFLO+ujHdzFCNPKjBAMreokbg+kBd8YO9XzxfgVtaxwNI31McqAiR8RqrB41xGMRooaRPhUbDc4yarDyN8vWlH9oGQJpZki21MMbM4B9OcEqNQIG5wdqt+8sbePKEPLPIDg/HKc5GoMdogN8H0qMbdMUBayxrgWdmPfXoFum465K6jt7Ic5rg11PKSqS623DcgKkcZ+607hyzjO+kZ2B0rnBIVdnEfEHUdCiAgRyYGcs5wZHHdTpG2rSdiO91OHj+FktxpVET0NOdtKoARpiPzIyAc4TJYI7ccHWVkUs9y7FgGcu0QYfEY0kLBlHUuRywdOAX0qON3wz6w8sZS2WSViDjmPHy1cEZ9IdS8IY5KhZviLmpVJE1vEW9BuJSI48fCufhRdv3Ua5Y4G4Vmxmiy4eqzvCB6VtoV+Z1vOGJJ6sdGcnqWOaBiigjhYW7kEr6YwH0z6ANStB9qZAp9UXYo2AylVqsvNrxfLbXsUdpOuEVZWeJRHrL7gS6Dy5l0BcenGGwc9aZfNTiMcxs54nJlWNoJd8FXgbA+efVnVnftSbzXtIhPbTRvqa4tIZpc6idbDBY5GPVjOx65yBkZCKR8ZmWVpUkZHZixKHTuxydh2+XtUv4D51cStiAZucmfgkAPUkkBgNQ64A6AYAGABUDooNHeBvNOC4ZlkCGW5kDGJCxIIhijYaHUAgtGxADMcHv3mtvY2UrERhY5AcsEL20ozndlXRIM4PUYIHcVknhnGp7YlreWSIsMEoxUke2RvV/8G4zccR4CNMIlvNJhVmZVYAnli4DMdQwBksOrIfbFBYP9lTKPq7pyR/iokgPXrpCMRv2YdKg3EPFlhGBwriiAKxOnGp49KyuEUlQrrjQAMDGAB707eALDikFqUu3WWSOR1VZGzqQYKsswBbBy2Nak4AHppdwi0troTJcQozmWbKSopYKzYODuCPmpIoKD8w/Acdu0tzZT28tsJADHG+qSDXnSkiklhuGUZ39O+DVk+SHiHl8LJZtUcEjiUHOqIHDB1ABzFgknoV0sdxsI9x3wKILprdLQoWOFMLzcq6hkZgIWeQMkNyulWXJ0lkHfTTXwe0ueCcQlV7a4exkzFLqjLB4WJUMSqsuoAk477joaDSKOGAIIIIyCNwR7g+1eqqDye8dRrI3DGn5qKc2cpGNSYzymB3Vl6gH5joFFW/QFFFFAUUUUBRRRQJeJXwhjZyNRGAqjqzE6VUfMsQPbffamLiyiGARyHVLcuFkYZ9X2nVO+OWGRFGTkrn7TDvdcQMlxpRdfKPoXOA0mCrO7YOmNA2nOD6ywwStFpZN9O1O5do4ck7qBzWIURpkhVAhbPVtxknsCpeHNP/rChY/swbEEf77Hpc/gHpH4tiHauc86opd2CqoJZmIAAHUknYCmwRtdbtqW37L8Jl+b91T2XqR12OKBvS/Y3ci2oUiVFcyNnl6kPLdlC4MraTEpwQPQBqyDho8UeUFtdWnJX0SqWaOTAADMSzZjUBArE7hQOg9hUp41DoVZ0ABgy2NgDHjEij29I1Dpui52zVL+ZHnJOt6YIEha3iPqV1LCYlQfrAcekHcKP1z0Ae+C+altYWEtpaAo9uDpd8E3DFlQugyVQliWwdWFUYB3wx8C8+byCRi8VvIjsGYaWVumNpNRZjgDd9R2AyBUB47xT6TcSz8tY+axcomdIJ3bTncAtk47ZxSCg2SIPpScy4AWEgMserqMA6pmU4PyUEqOpLHGlHw/h8zETxv6RqEMc2p8IcANrzrVnwD6tRC6RgHVmi/LXzPW0iNndl/ozPq1KNTAYw0en7j4XJByPUN9WVsu0/aE4cxYMs8eM6SUBDAdPhYkE+xoFvHPGFzBc81rQSRRRzIBG+s8xQkjsW2EcSxggkqTq9IGeqXjnja00zXEwmaFjbIpTmwOE0tKsqatDN65iPSR6SOu+Yld+M+K8MGtES7s5FM2sAyxIZDllE0eBpEhOxx8XQZGJbwbxIOJ8OufoLW4u5WL8mYq3LxoQNpIOcaQykgqGIzQRnxn4QiulMFo0ccUUrza1hmmYiSKHSXeONiAXWXLMeir1xgP3BfCcMqwia2kuZ4rflpK+m3WWJwyK3Lb1LpBdRlNQ2J+JTSSLXzTb8RnmE3F7bRpIAFs8a6dICtp0OWbAGNgA2SxIq5rDi9zLPCv0mVo2lEukkaiDErjO2vdIzp36A43oLgk8mLRIhrhRkUetY9XM/jEzEszL90BVb22AqsfH3lC9kguLeTn2zaNBIzIS+o40qCCAozq269KU+D/ADkveHusN4JJ4cgkSE81Q2DlHfcjG4Vtj2IBzVzcJ8YWjsslrcRPDLkvGGAeM5/eco4ZEyTr2xkh+7EhkxlIOCMEdRVwfs/28tw88bMDBEFYephJG76sNCQfQDpOrscLnNd/MTyLn1y3Vm5n1uztCQFcajqOg5w+5O2xx96qz4Bx664Xd8yPVHLGSro4IyM4ZJFPbb8wR7ig1dccWe1VjcjVGoyJlA+e0iZ9LdBkZUk/Y2FerLggaBFnGZMtIWBwyO5ZjocYII1FdQxkD5kUjj4ql+luIirJIEnkOQQEByEP4jIAMeyPnoAyx9VruPVbDquDqiHuu/qiH3cZUdMgYAehcywbTZljH+1UDUP+UjUb/NkGO5AAJrx4juB9EaZGBCaJtQ3GlGWRiMfF6FOPfanZHDAEEEEZBG4I9waZOM8IxFNyhlJEcSwliFYMCGKb4jfck4wGyc4J1AMucRX6LcXMLoy3Ec+qKRchldXO2NsqwIYHGQVXHU1o3ys8djidmGfa4i0pMPc42cYAAD4JwOhBHaon4y8p4+I2/wBOtGYXbIrMp9KysFXIZSAY5Nj7b9QOor/wfxuXg/F0N0jRCRUWdMHOJFU6iDjcPhjjpuBQafor4DX2gKKKKApDxm/MMLOo1Pssa74Z2IVFOOgLEZPQDJOADS6ma7uA99DD1CRSTEA9G1Rxpq/MNLjP3Se1Ap4JwdbeMICXb7bt8Tn3Pt1O3bP5kpZ7kRXrFiArW2pye3KkOP8Avmz+n6vJNRm8k5k0FyyDkI/LXuTrIVZcDqolCBQc7Nr20igc4IGnYSSgqinMUZ2OR0kkH3u6r9nqfVsjhPOqKXdgqqCWZjgADckk9BXvNM4gW89Uih7YZ0IyhllO31jAjdBg6R0Pxb+ggOc14sic+Z1itlGtdTLhwPUJXOcaBswX8iewGW/FtvamWSa1uXmDzOAsiFZMbNzCehBLYGwOx2Fae4h5e8PmZpJLSF3Pcg+wHQHA2A6e1NfhHwvFgN9Dtrflu2oRDXqkVxgc0gMVjKDIGxcbbJ6gyoykbEYr5Wj/ADf8AxvZTXCqpaJAyk7OgU7qrfbjIPwN8OPSe1ZwoCiiigkPhvxDDFDPb3Ucs0M2ghY5BGUdDqDjUrDJHpJx0Y9am3B/H/CuHraXFrZu90ITHNmRo8NhQXOzK5Y6txjA6gbAVRRQTnxz4utLy3h5YuzcpI5LzyCQrGcHlhwAWUNuv3fV11bePDnjDict5bTQia5lt15YCqzlkZmJEmAeuvGo+ynqAahNael8v2l4ba29lItmY2EjyJq1GRVZcgqwLZcndj0xj2oK985+KRmVrHkMzQgTJIvxRaxraI5UkwgNq2IwcAYC4qEeHTBDJyruK7ilLKUlhOmRAy7DksvrUhs7EEg984q/vFsT2HDReusM19bxorTcr95kiNhJuGKEHf1DfcY+GoD4d80LG/n/APfFrbpJqQpcIHABQ5VX3ZlGWO+dO+4GM0Fs+DOI5ggQzC4DxB4pwpTmKMBgV+yykjb2IHUGk/jTwrZ331M0CyTsvpZfS6DoHaQD0oDnY5zggA4NRnzB8z47ea2iA0BzzBMRl4vsiQQ9SrKzr6sHBY6TsGnvhmeGSASQYxJ6mIOos/Riz/bO2NXQgDG2KBp8O+HI+ERpFFkwPgOzHJEpwA5/A/wkZwpC4GGYiWV4mhDqVYAqwIIPQg7EH9Kb7OcxOIJDnOTE5+0Bvob8ajv3Az1BoPKn6M2P9gxOD/hMTnB/3bE7fdO3QjT58Wn+5zqPikRol/il+qXpvjU4JxvgHrTrJGGBVgCCCCD3B2INRxwVuIbQsCitzVLHJKIpCxseusSEMCfiSJs5IYkHW5s2RubCBq+2nQSAbD5BwNgf0O2CKp8+fDSXNqnEYR6oTol2wdBOPUDuGRzjH4z7Vc1M3GLUKTIV1RSApcqdwUII1ke4BwfdTvnSMBG/JfxWb3hqK5Blt/qn9yAPQx/NcD81J74qe1nzyruv7O45JaMcRXKYQdjkCaI5O59JZPzatB0BRRRQFRjg0mq7MuMc5Zin4ljeGINkdVZQrg91cU+8UvOVDJJ9xGbGcZIBIGe2TtUe4jE1vHYiPAkGIVB2BLxEervoDKrEDPwigdbo/SJTCD9UmOdjPqY6WWLI7afUw9mQdGNLr6zEsbxnIDKV26jPcfMUWFkIowgycZJJ6sSSzMfmWJJ+ZrjxW9KKqx7yyHTH3AOCSzfhUAsffAA3IBBst53u15DjCp6Lk4wHbcGNd8gNs5P3HUD4iRIAKZ/7ONtpeEMw2Ey/E0m37zHeUHc43YbbkJhxbiCcozagYwpfUNxpAzn+VAm4lcMWWCM4dwSWG/LQdWx94nCrnuSd9JBWW1ssaKiAKqgKoHYAYA/lSThFswDSyDEkhyQTkquTojyNvSDvjbUWO+clwoGrxVEjWc6SKWV0ZdKgEsW9Kqob06ixAGrbPXbNZL8X+HprK7kt5wmtcHKYCkHcMoAGAR2wK1L4l4g41tFGZvoqGYxD7b/YTIByQut8Y+Lln5GnP2gLFY3sydbSukpZ3csdPMLrHjZcIZGAOM4wD0oKjooooCiiigW8FVDcQiTTo5ia9RwunUM6j2GM71q/g17chHjjgjJjlfPMn07OecuCkcmTpkXPQb7ZrIdSTwz5hX1gR9HnYL3jb1oeg+E9NlAyMHAoNR33BJrmJ4riZRHIrKyRJjKsMFS8hYn2yAuflnbLnjjwLPwyflzYZWyY5F6MM4/NW9wffvV5+C/PG0uIAbyRLadSAwOrS34kO+B7g9PywaiX7Sd1qeyUAEaJHDY65KDAbO42zj5j3oKYlmZsFmLYAAyScADAAz2A2xTvwPxneWY021zLEudWkNlc7b6Dlc7AdNwMdKZaU8P4dJPKkUKNJI5wqqMkn/8At89qC6/Kfzhu7q7js7sLLzA2mQAIylVLeoD0sMDGwBq5uIWQljZCSM9GHVSNwy+zAgEflWcPDnhubg7z385gM1mq4t+aGbVMRGpcx5AGkucZzkDIAINWR5P+Y9xfG5ivcB4sShtIjARs+kjbAXYg9wdztkhPbXjA5LPL6Xi9MqgE4cAbIOrBsgr3IZe+1cbfg5kicy5WWUhywxmMj92FO4+r2+ROo49RFIZDquEuGUiAsq7/AGmGRHMy9ly+kd90Y4CipPQI+G3xcFXAWVMCRR7/AHlzuUbcg/mOoNdb+TTFIdhhGO/yBNIuLRmNhcrvoUiRR9qPrt+JD6h+bDvXnxHIGtjGNzcYhXH+89JI99KFn/JTQV3xHwLJcw20luFjvuHiAxa8qJYtKyLG4GNBDFkz7o3whvTadjdiWNJF2DqGAPUZGcHHcdKQcY+qZLkY9Hol7fVMRkk/gbD5PQB+mc0eGiRE0bdYpJI/0DErt2Ggrge2KB2ooooGrxRHqtZE6a9KZ9tbqmf01ZpFcWH0v6Q2r4cxQEY9DxkMZFztrEygZ6Awgfez18aXvJtTIOqy2+BjOSZogAR7FiAcds058Ls+VDHH91VBPuQNyT3JOTn50Hzh1+JIElyAGQMewG2T16Y3/lSbhSGVjct9sYiByNMexyQejOfUem2gEZU5bb63YTG0H7q4bmbYGldzMnXozafn9e/YHEmoCo1fJidljVniRkmmjUA+s6iNAyMnIErKNzpBAJYgvt/eCKNpGzhR0G5J6BVHdmOFAG5JAHWuPB7Ixx+veRyXkPu7df0Gyj5KKBTbXKyKHRgynoQcg0XVysaNI5CqilmJ6AAZJP5AUkuOGkMZIGCOTllIykn8ajo34xvsM6gAKaeMcYBMdvOBCXfMms+gomGbRKQFYM2lcHDYY5AoHTgNuVi1vnmSkyPnYgt0XHbQoVAPZBnJ3ql/P6JLiQvHKS9mFSaE4GlZcMsye4LMI29iF2Gcm+VPtVd+cEMEEP02VC55clrpEgT0zjBYAjMjLjIXI2JPagzDRX018oCiiigKKKKAqU8Q8fzT8NjsJlVxFIGjlbd1UBhy9+2/XPQY9sRaigKnHlh4ohsDeTuFMwtyLckZPMJCgDcH7WTg/CrVB6U8O4dJPKkMKl5JGCqo6kn+g/M7CgsbgnmFZz2yw8UhDSLOJdaRhVlHp1CURYLSHT8WDqOAcDObz4fwOOVjOYo41kCHQoQmQKqqnOdchlAVcIpK7b57VbwL9nuWG6tZJpo5Ilw86gFSGX1BF661LYGrbbO1W7wH6vmW+nTym9A7cpssmn2UeqPHblEDbGQcriBXRkYBlYFWB3BBGCD8iKRcGmYBoXOXhIUnf1KRlH33yRsfxK1ONNXE1Mc0U4xg4hkHT0uw0t8yr4GD2d8b7EHWozYqRdi1Gjl24MygH7MmUjQL+D6zpjSvJ66tnziV8IYmkIzjGAOrMSFVR7szEKB7kUz3FoYEinb1OsmqYjbaUCNyB9xPQcZzpi7t1CQSRhgQQCCMEHcEHsR3FRby9ndo7gPnKXMiKSc5RVjWM57nQFyffNSlmwM+1RTwUpWRxk6XtrObT7M4mVj7lm5Skk96CW0UUUDD42VzaHl/GJbdl2zus0bD+oHXani0uRJGjjo6qw/IgH/xpD4lk02zueiFHI9wjo5H6hcU2pcPHavbgjmLIbdCd8Bz9U7b5bTEyk+5Vumc0HSGyNxzLhWAcuPo7fdWLUg33yrkyEkfYkG22S88PvRLGHAKncMpxlWBwynG2QQRttttXW3gCIqKMKoCgfIDA/pSG5t2iYyxDIO8kY+1+JOwk/o3ffBoOd2ebcpFvpiAlfsNRJEQPvuHfAOxRc9Rl2po8NzCVHuBjE7lk/gUCNCfYkLqwcEasEAg070BTRwyISzTTkZBPJTO/pjLBtu2ZC/5hV7AUo43eGOFivxthI9s+tyEXb2BIJzsACTsDXews1hiSJM6UUKMnJwBjJJ3J9zQI28OxgfUtJAd8cpsAE9Ty2zEf1Q1SP7Q19IJLW2eUSaUeX4NB9TaFzg6SfQ3QDv71oKsp+c16ZOM3O2NBRBtjOlFGf1oIRRRRQFFFFAUUUUBRRRQFPHhDi8lrewTxRiZ0cFY8E6s5XAA31YOxHQ4O9M9Xl+zv4XkSSe6liZQUVImZfiyzayjHsNABx70F3QuSoJGCQCR7fKmzin1U0U+4XPKkxvs5ARiPwyEDONhIxOADTtXC9tRLG8bZAdSpI6jIxkZzuOtB3pPxGyWaJ4n+F1KntsRjII3BHXPauHBLxnt0aTAcLpk9g6ZR9/YOrUmMn0v0gf3bHqY4xN09K9zF11EgatgMgmgT8Ama7VJpPhjyqr96RSUaU9sEg6B91tWxOFfLiAOjIwyrAqfyIwf6U3Wa8u6ljz6ZQJl+TbRuB+HaNvfLv2wA60EZupDJwxkY6mdTbuc75LfRmOST6gc9e43pdaD+/3B7ci2GfnruzjPvhgcfiHuKb5IM3vI6KZVuiPkqBPT90c4I5x1OrOdRp04Qn1t0feZf6QwL/4UDpRRRQIuNWfNt5YxjLIwGc4zg4zjfGcVHrucNc2M52DoGk6DdgqRE/MPMwH8Z995caivh+wzLcwvgxwqtugxjCMZJgB7jlSQISdy0THvkhKC4BAJGT0Hv+VN3iKfEBQE65SIkA65c6SQOvpXU5x0VGPQE003lwsSarhyrWJ5jOIxIzxFWXI9JYal2Yrg6oz9nGVkd/HdXFu0TB41jafUOnrBijIz7jm9ugP6gpeyMB1wLldtcQ+0AANSe0gAHyYDB3waV2PEo5l1RsGxsRuGU+zqcMjDBBVgCMUppFfcJSQ6sskgGBIh0sPlnoy530sCuQNqBNfNru7ePsgkmJ/y8pd/+lb+X507VGOH8QdJJpp1Z0yIhJGuRiItkvGCWU6nfdcrhRnScipDa3iSrqjdXXcZUhht13FB2rL/AJ72Jj4xIxBAljicEnOfToyPYZQj9K1BVIefPheW6m58ETSG3iiWTQCx0u07ZPbCaQSAM/WgnbFBRdFFFAUUUUBRRRQFFFFAVpzyGuy3ClQ6vQ7AZOdiS23suSdvzqhPBHgmfidwIYRhRgySEemNfc+5PZe5+WSNNwW0PDpIEU6Izb8kbFixhw6YCjd8PMxwMnJJ6Cgk9I7/AIokWA2WdvhjUanb8lHb8RwB3IFJRLcT/APo6HHqcBpT/Cm6pt0LZOeqjG6ux4YkWdIyzY1Ox1MxHdmO5/LoO1AxcKsDJNPHPsodZRBkMoEuTl9hq9aOcD06tW7EE1KKab9dN3bydNQkiPschZFz7kGI4/ib3JDtQNXGsJJby9NMoQn8MoMeP1kMX6gdBmnGedUVnchVUFmJOAABkkn2A3pD4kh1Wkw6YRmB9io1Ag9jkde1cA/0p1x+5jIZjviRx9j5qhwT19QA+yaBLw0P9MEr5DXEEnpIxoSKROWunsxE7Fs759gMUt8OMWjkkP8AtJpWHbYNy1z/AJUFcOP3nJlilA1ERzADpqJMOFzg4y4XfG3WnPhdmYoY4ydRRFUnpkgAE4ycAnfGaBVRRRQFNLjl3inos8bA+xeMqV/zFC/5iPfoKdqQ8Zs2kiPLOJEIeP8AiU6gD+FvgPfDHGDggPfEOH8wAglJF3Rx1HTII+0hwMr3wOhAIbfDNyZWnkfaQyFCn3VjzGpHTUrkO4YjOHx9mnKDiaNAJ84jKa8nbAxk59sDr+VNfCeFN9Ggf91OE1HPYv8AWPE47pqYj3GAc53oH+uVzOERnbooLH8gMn+grhYcQ1lkddEifEmc7HoynbUh7HA6EEAgikvifeDl5xzXjiP5O6qwPyKkjbfeg6+HoGW2j1/Gw1vvnDP62AOBkBmIHyAr1ecEjkJb1I5xl43aNjjpkqRq223zS+igavotzH8EqTAfZlUKx3/xY8KNumYz0GT1Ja+E8VaOS5aWCZQ8+dUa89QRFDFpxHmX/Z5yYwoz1qU01eH91mJ6m4m/o5Uf0AH6UGb/AB/4Iig4iojk0WtzJ6XKtiLURqVtQUYUnI3zpxnfrB7y1aKRo22ZGKn8wcVpHz+spJOGoY4nkMcyyMygnlqqvlyB27Z6Cqh8W8Ln4gg4rDE0iPGouSmDy5o1COWVRlVZVWTOCPXuR0AQaiiigKK+gZ6VfXhX9niHkK19JKZWAJSMhBHkA6SSDqYdzsP+JCkOE8HmupOVbxvK+CdKjJwOpxT5c+WHE0EZaym+szpAAY7feCklP82Kv7wz5fWvCryM24kPPjljJdtRyDHIowAABpSTf8vep7igz55HSmK7n4fctLC7esRhuWS8YOpWIGs+gk41YwDt3q4uI8FihMUsahWWeLU25Zg5MWkyEltOZM4zjI+dV9458r7n+1oeI2J1a5oS653jIwGffbl4Xcdd+mKn3iK1u35wQwcjkkpnUJI5ky6P0ZXUOqHGB+uCGCSUVxtLgSRq4zh1DDPXBGRn+depLlVzqZRgajkgYA7nPQfOgbvE2BBzDtyXjlz7BGVnPyHL1gn2Jp1FIHeK7tm0MksUqOupTqVgdSHDKdx1GQab+GcUeeGNIyS+hRLNgYVsYYAdDLn7OMLnfppILp7ppHMURwFP1knXT30LnYyH/sg5O5Arl4XTTapH/g6oRk5JETNEpP4iqAn5mnC1tVjUIowB+pJO5JJ3JJJJJ6k1HJvEcdjDfSTnCQSswHvzFWRVB7szsR8s/Kg78cAlvbWFWXKiSWRe/LXTg+wzKEG/UBsdNpFUO8t45ZoX4hcrpnvCG0/4cS5WJFzvjTl/mZCcZzUxoCiiigKKKKCLcZYQx3EBICTRyvCNuuktLHj+cn5O33RUoUU2eJuFG4tpI0wJNJMZ9nAOnJ9jnSfdWYd6OB8Z5ylXGiZNpE9jtkj3XORn3BoFV9w9ZcE7Ou6OMakPuCffG4OxGxzTHxXiTRvbx3IABmX64YEbaUlfcE5jbKdDsMggnBAk1M3Exru7aM9FE835lFWDSR7EXTH81HuaB5opqXhDxf6tIET/AAnUug7/AFeCGj/IEqB0UUf2vJH/AKxCyju8f1qdtyB9YB8ymB3IoHWmjwq2bfUerSTEn3PNkGf6Uus+IxS55ciPjGdJBxnOMjqM4PX2pD4YXTCyddE0659/rXOf60DnPEHVlPRgR79RjpVR+CfCU/C5puHXZD2l8rpFNHn95pYaCCPQ7RBm3yMoME71cFfMUGSfH/l1PwuYhwXgY/VzAbN3w33X9x8sjIqJ1rnzQ4F9L4XcxhQXCcxM4+JDr2J6EgEfrWSJEKkgggg4IOxHyI96B28H3Mcd/avOcRLNGznrgBgcnPYdT8q2XWJ+FcSe3mjniOHidXU79VOd8dj0I9q1v4J8bQcTtxNCcMMCSMn1Rt7H3Bxse/8AMAFnGlxJav3E2M+waORT/PYfrTozYGf+G9V/5zeLFtLAiOQLcs6iIAgsp6l8dsLnB7EjG+Khfkbd8Qu7yS4muLloFU6tZLJIxyAo1NhSPi9I7YOM7hIePcQ8Q3XMayhS0iRvQrlOdKMkZIkyqjGDg6fkTvSKWHxHZtH9dBdm5HrVwAkLDC4DegDII+HqdWx6tcBYAZPSo/xG7sZ3idljuZYW1Q6F5zK226lchd9O5IUYBJGMgI9BccTbgRZOULtkQQ8hSxC5VcHWcB8ZBboOu9c/A3g1eHxSTcRcT3N1gPrXmvvu0SnLGQE+o4HbJ2GQ+eHEuHgMalYIkknjU7SS6UmkQAZzGpAUDJ150k969XniLh1hMqz3CJNIhcNIxZig/HuFUkbLsCQcAkGgcUt5JlAccmH/AAhjWwGwDkZCKfurvjGSMlaPC40wGLGOTJLEF9lV25efziMbf5h06VSvmF58ySkw8NLRRg7z4w74z8APwKfc+r+HpVef6e8Q1O/0y4DOCGIkYZyAOgOM4AGeuwoND+YPm1DwuaGEpzmfeUKwBjTIwcd2O5AJHT5ioFxbiX9u8V+hWz5tC6TyyKPiVI0XocEYzowftNnfFUy7ljkkknudyf8AzrUXk54G/s+yDyqRcXGl5AeqjfRHggYIDEkfeYjsKCdwxBVCqAFUAADYADYADsAK90UUBRRRQFFFFAUxcd4YQ4uItQZdnKbtj74U7NpGcr9pfxKmH2igb+HcU14R8B8ZBG6SLt64m7ruMjqM77YJT3X/AMQg/wCb3X/eWdceIcOWLOV1QMxdgM6oXJJMsZG4GSWONwSWHUikUt6Ybu3e4kQx8m4VZvhDamtnAf7KnSjHIOCFJ2waCV0V8Bz0r7QI7zhEMpDSRozL8LY9S/wuPUv6GmTgnDZVWUQzlMTTemRecB6iQSSwkORg7vnc7jO0npr4I29wPad8/L0od/0IP5EUHxLu6HxW8R9tE5P89cS4/IZ/Og8WmHxWkuB914m/kNYJp1ooI5xnjwNtOGhuYyYpAMws+fQe8WsL/mIqvPHvltbX+biA3EV0yqWzbXLRyEBRviIlTgfEuQfbvVtcYh1W8qn7Ubj+akV64Y2YYz7oh/mBQY+4x4Qu7U4nt5kG2GKNpORkYbGM4HTrtvUy8E+X3GEVLqy1wO4Px4jBTYgnVkMCcEAr860xivtBj7xxw+/S6d+IpIJnIy7AYfAAGhlGhgBj4f8AjS6x81b+CySyhlEaIWw6jEmCdWnX2AJO4AO+M7VpbxvZpJYz8xFcRoZQrAFSYvrQGB6qSuk+6kjbNRvivkXwuclhE8JJJPKcgdc7K2pVHyAAoGbyUvv7QtZDey/SZUmOElkaQhdKEFombTp1E4bT1HuBi2EjAGAAB7Db+lUbxXyeveGSpd8HlaV1yCjBNYDZH2vRIuDgggEEZHy6eJLjxFaW/wDaM1xEoUaZIF0kIpYAMVxpZix6qxYZG+MgBw8yPNrki6sLP4mlkDygkBAcaljA+0W1Zbpkt1JyKk4zx2S5MRkOeVDHCu5OFQYHU+5J/WkEkhYkkkknJJ6k+5rzQFFFT3yu8spOJTh5VZbRDl3+HXj/AGcZ7knqR0Ge+AQf/JDyz+kyLf3K/Uxt9UhB+sdftexRT/Nhjsc6HrlbWyxoqIoVVAVQOgA2AFdaAooooCiiigKKKKAooooCo1xrhrwqrwKXRJEcRAZZDq0uYsfZKO+U9ice1SWigZbe09IkspF0sSdDEtEeudIG8RDfd26gr3HVOPBTi4QwH3Ygxk+yyjb54bSTvtscdLvhpDGWDSsp+IEYWXAwBJjcHbAfBI9mG1fbfiqswjlXlSEbI5B1fwMPS+O4G42yBkZBerggEHIPQimjgn7+9/5wp/8AtrUZ/LIP8jXR/DyDJheSA5yOWxCA9f3RzHuck+ncknqc01pb3Md45WSKZmgiwHUxFhG82cumoKRzgciM56YXY0EooppXiNyMB7XPuY5kYfprCMf1Ud+vf43HXBwbS5z8hGw/mJKBfxD91J/A3/A144T+4i/5NP8A8RSL/SeI/Yuv/pLr/wBGm/wr4hgFjagyjUIIQRuTnlrtgDJOe1BKKKZ/9JkPwRXTN2X6NOmf80qKg992HT32r2nGZGGVtJ/8xiX/AIydKDx4wP8Acbkd3hkRR3ZnUxoo92Z2VQO5IFO4qK+JL25aFMW6IOfa/HNg5+kQ6cBEfIJ2JJGOwPSnX6BcuMPcKg/3UWk49tUjP79QOw+YIOkkoUFmIAAySTgAe5PYVSvnx5gwtB9AgYSOxVpGRxpUKchDj4mJ3IPTA/SzOM8HEdvLKiPczRxs0ayu0uXUEqQrnSrZ7qAdyBgbVkS+kdpXaXPMZmL6hg6iSTkdjk0CeilXDuGS3EixQRvJI3RUUsT+g7fOrz8uPIjkuLjiIR2UgpCDqUEHrIejdvSMj3z0oIt5YeTD3mm5vA0duDtHurygf1RM9+p3xjrWiLKySGNYolCIgCqqjAAHYCu9FAUUUUBRRRQFFFFAUUUUBRRRQFFFFAVxurNJVKyKGU9iP6j2I7Ebiu1FA1C1uIv3cgmT7kvpYD8MqjfH4lJOBk5yabr7jiCe3kcPCwYxOsg0jTJhR6hlH+tEQGGPxN7bSavLoCCCAQdiDuCPYj2oPVFNf+j6KcxPLD+GNsJ+kbAoD+QryLe7Q+mWKVdsCRCj+5JeM6T7ACNdsZJIJIOpFNXhoERMh+xNOoHYKJZCir2CiMoAB0Ax2r419dg/6tGw91n6/kGQb/mRSLh3EJ4+ZmyuSGkZx6rXo2Dg/wB465z+mKCR4r7TP/bk3/yN1/1rX/8AYo/tK6bdbTA/3kyK36iMOv8AJj+nSg9+Ik1JEvTNxbn/AKkqSf1KY/WnQUyXtldTaQWt4gjq+QHlJK9sExge+d/yru3AdWBLPPIB2LiMH+IRKmR8jt/M0HW647DGxQtqkHVEBkYbagCqglSRuM4z2pl4n4VS+Oqe1t0/E6JNKemMn4FwPm/6Y3klraJGumNVRdzhQFG+5OB3J3rtQM3hzwfa2CaLaFE92xl27+pzud+3QdgMCnmiigKKKKAooooCiiigKKKKAooooCiiigKKKKAooooCiiigKKKKAooooCiiigKKKKAooooCiiigKKKKAooooCiiigKKKKD/2Q=="/>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TEhQUFRUWGBgZGBgYGBoXHRoeHB0YFx4aGBgaHiYeGRkjHBgbHzEhIyctLC8sGCAxNTwqNScrLCkBCQoKBQUFDQUFDSkYEhgpKSkpKSkpKSkpKSkpKSkpKSkpKSkpKSkpKSkpKSkpKSkpKSkpKSkpKSkpKSkpKSkpKf/AABEIAOEA4QMBIgACEQEDEQH/xAAcAAABBQEBAQAAAAAAAAAAAAAABAUGBwgDAgH/xABMEAACAQMCBAQCBwUEBQkJAAABAgMABBESIQUTMUEGByJRMmEUI0JSYnGBCDNykaEVJFOCFjRDY7FzdIOSorPB0dMYJTVUlKSy1PD/xAAUAQEAAAAAAAAAAAAAAAAAAAAA/8QAFBEBAAAAAAAAAAAAAAAAAAAAAP/aAAwDAQACEQMRAD8AvGiiigKKKKAooooCiivMkgUEsQANyScAfmaD1RVYeK/PyztiUtgbpxkEqdMY/wCkwdX+UEfOqg8TecHEb3KmYwxn7EOYx0xgsDrYfInH9KDSnGPGllaNpuLmGNtvSzjVv30jfH6VBuJftD2EZIiSebGfUFCKcdCNZ1YPzUGs4s5JySST3NeaC77r9pZsnlWQx9kvKc5x3AT3+dNP/tH33+Baf9WX/wBSq24JDJ9Jj5cayOrBtEgBQ6dzzA2FCAA6i2AADnFWjd+WVhdRC5W8SGZ1MstvbqLlYyRkqkcYEkSKc5DAhPhztkgn/wDaPvv8C0/lL/6lL7L9pWYKBLZxM2dykjIMZ7Kytvj5/wAqXeHfAPDVs9PFZ1M3xLzC9vJGgUBURJdLsux7Fc5C5wc9+AeT/DjBM8zCSORgYXSUtLGDlRGeWTG7Z04wCSWI3wMgv4Z+0XYuwE0U8OTgthZFG+MnSdWMbnAJ22zUx4X5l8NuCBFeQ5PQMTGT12xIFOdun/nVL8T/AGf7vnKLYgwvk6pSqtGNWAHC51Np9XpHuNjtUR8U+CfoJkR7u3eWMqGiUSht8bqXjCuNx0P/AAoNdI4IBBBB3BG4I9we4r1WP/DXmFfWB/u87hf8NvWnt8DbD8xg7VcHg/8AaEglxHfpyH/xUy0ZPzX4k/7Q69OlBcFFcbO8SVBJE6ujDKspDAj3BGxrtQFFFFAUUUUBRRRQFFFFAUUUUBRRRQFFFVf4881JQz2vCImuZ0A5ksamVYiTsAACHbY9dgfcggBI/HfmVa8LT6w8ycjKQqfUfYsfsL8z88A1nXxn5mXnEjiZ9EWdoY8qny1d3Pzb9MV04f4AvLmRmuNUbFsES6mmdjvhYsGQseuWAGMnO1MXiSwjgupYoXMkaNgMVZD2yCrAEEHK7jtQNlOXh/gEt5MIYcFyCQCeoG5wACzEDJwoJwCe1NtXJ5ceWLRQwcUaZdbaORGEZsNIwjQuQ692GdiAM5zigjFr5Tyrcxx3DqEILOV5kZX7qsZo1Clj0ODsGO5GDYPh7ymsophOA90I9Jxbzqwjcb+tfS5I2I0nO3wjvL+I+Hokl5k93Ek5VvrCOXLpY5OgrIGC7aRj7Ixnqa9XrpNhjNBKVB0uLOV39yI3ikDYONwvXcHPSg+WvDIY+YbFUQsS7pygJ42JBaRRIpLjIA0MPfSwwBXo3brFfx/VtGyGW3Kk5fn8wFCD9vnAjA6lx3NNtxYyyY5ZnmZTlY3tJowNtOoS3kn1ZGc/VsrE/LOIffeIpoZx6VmbWgMaShhGwdJ1LspkCLrgjyXkLYMpCruSFj3nG3e8NsIn5EIXJB9c0mFYRouQBGqkOzMQPUgOzbpr25gKvczLDMwABm+GCEMV6XGNTEHTl1BOcfAM4idjxQlSLhLvLZWTNq+Mk6jryWVfUzYDxupznu1SdOIxuuZFjnVs7zXRKuO50cvklevQaeuOlB4F9EztAeJRyMihnty7cshsAAzajK3Q5DOww4yvvCfFHl1aXkk00c86XLgmOEQlo8qqgLG6RgPF0UOPcZ3zVocIfBklgtISzka3imjfOlQoBbAIwoGF6AdOtKOISSSKNdtICpDK8bxM6MNtagsOgJyBnIJXBBIoMwy+X17b4lu7O5WBSDKVAyF7kHcDA7kY968NwOxIcpfqPhMXMhlU9TqSURq+lgMEMpYHfp21BwrxbC8amV1jk3VwyvENSkhsCUAgZGd9wCM1H/Efk1w69zIqch2GQ8BCqepBKboQc9QATtvQUVwPil7wtufZTpJGd35eXjIGDiVHUFTgjcgH1YBzkVeHgPznteIFYZP7vcnACMfS5/3b+/4Wwd8DVVaP5ZXHB76G5mWae0jcM0tt8agf4iHJC9mHQqSM1GfMfgkiXclwtm1vbStqiIB5bAgEMpwAuoENoOCuSMDGKDWlFZ+8r/O14WS14g+uE+lJju0fQAOftJt1O4z3HS/YJ1dVdGDKwDKwOQQdwQR1BFB0ooooCiiigKKKKAooooCiim7iV22oQxnDMNTP2jQdW9tR3C52yCdwpBCNeM/Ecr6rSyt5blzkSlGEICDTqRZmwNZDhcrkqCe42iUHhO/dC1/cw8IsVX91bMkXUAASSZxnGBli2cYA3zVk+F7JVi5qqEEuCgA3WPcoCeuo6jIfxSN16mufFXlxccXu9Zvme3B9J5WlIxncR4OJW3IDAYx1bYKwd/EPGLV+GXH0C7WKG2gWNJFHxSklSuTgtI0a6dQ3HOY71nWp/wCOfLGa2k/ukU80AOhiAZGEijfWqjK6l0uDgDDgAnGTDP7Hm5H0nlsIdfL5h2UvjOkE9TgZ2oJd5TeFLO+ujHdzFCNPKjBAMreokbg+kBd8YO9XzxfgVtaxwNI31McqAiR8RqrB41xGMRooaRPhUbDc4yarDyN8vWlH9oGQJpZki21MMbM4B9OcEqNQIG5wdqt+8sbePKEPLPIDg/HKc5GoMdogN8H0qMbdMUBayxrgWdmPfXoFum465K6jt7Ic5rg11PKSqS623DcgKkcZ+607hyzjO+kZ2B0rnBIVdnEfEHUdCiAgRyYGcs5wZHHdTpG2rSdiO91OHj+FktxpVET0NOdtKoARpiPzIyAc4TJYI7ccHWVkUs9y7FgGcu0QYfEY0kLBlHUuRywdOAX0qON3wz6w8sZS2WSViDjmPHy1cEZ9IdS8IY5KhZviLmpVJE1vEW9BuJSI48fCufhRdv3Ua5Y4G4Vmxmiy4eqzvCB6VtoV+Z1vOGJJ6sdGcnqWOaBiigjhYW7kEr6YwH0z6ANStB9qZAp9UXYo2AylVqsvNrxfLbXsUdpOuEVZWeJRHrL7gS6Dy5l0BcenGGwc9aZfNTiMcxs54nJlWNoJd8FXgbA+efVnVnftSbzXtIhPbTRvqa4tIZpc6idbDBY5GPVjOx65yBkZCKR8ZmWVpUkZHZixKHTuxydh2+XtUv4D51cStiAZucmfgkAPUkkBgNQ64A6AYAGABUDooNHeBvNOC4ZlkCGW5kDGJCxIIhijYaHUAgtGxADMcHv3mtvY2UrERhY5AcsEL20ozndlXRIM4PUYIHcVknhnGp7YlreWSIsMEoxUke2RvV/8G4zccR4CNMIlvNJhVmZVYAnli4DMdQwBksOrIfbFBYP9lTKPq7pyR/iokgPXrpCMRv2YdKg3EPFlhGBwriiAKxOnGp49KyuEUlQrrjQAMDGAB707eALDikFqUu3WWSOR1VZGzqQYKsswBbBy2Nak4AHppdwi0troTJcQozmWbKSopYKzYODuCPmpIoKD8w/Acdu0tzZT28tsJADHG+qSDXnSkiklhuGUZ39O+DVk+SHiHl8LJZtUcEjiUHOqIHDB1ABzFgknoV0sdxsI9x3wKILprdLQoWOFMLzcq6hkZgIWeQMkNyulWXJ0lkHfTTXwe0ueCcQlV7a4exkzFLqjLB4WJUMSqsuoAk477joaDSKOGAIIIIyCNwR7g+1eqqDye8dRrI3DGn5qKc2cpGNSYzymB3Vl6gH5joFFW/QFFFFAUUUUBRRRQJeJXwhjZyNRGAqjqzE6VUfMsQPbffamLiyiGARyHVLcuFkYZ9X2nVO+OWGRFGTkrn7TDvdcQMlxpRdfKPoXOA0mCrO7YOmNA2nOD6ywwStFpZN9O1O5do4ck7qBzWIURpkhVAhbPVtxknsCpeHNP/rChY/swbEEf77Hpc/gHpH4tiHauc86opd2CqoJZmIAAHUknYCmwRtdbtqW37L8Jl+b91T2XqR12OKBvS/Y3ci2oUiVFcyNnl6kPLdlC4MraTEpwQPQBqyDho8UeUFtdWnJX0SqWaOTAADMSzZjUBArE7hQOg9hUp41DoVZ0ABgy2NgDHjEij29I1Dpui52zVL+ZHnJOt6YIEha3iPqV1LCYlQfrAcekHcKP1z0Ae+C+altYWEtpaAo9uDpd8E3DFlQugyVQliWwdWFUYB3wx8C8+byCRi8VvIjsGYaWVumNpNRZjgDd9R2AyBUB47xT6TcSz8tY+axcomdIJ3bTncAtk47ZxSCg2SIPpScy4AWEgMserqMA6pmU4PyUEqOpLHGlHw/h8zETxv6RqEMc2p8IcANrzrVnwD6tRC6RgHVmi/LXzPW0iNndl/ozPq1KNTAYw0en7j4XJByPUN9WVsu0/aE4cxYMs8eM6SUBDAdPhYkE+xoFvHPGFzBc81rQSRRRzIBG+s8xQkjsW2EcSxggkqTq9IGeqXjnja00zXEwmaFjbIpTmwOE0tKsqatDN65iPSR6SOu+Yld+M+K8MGtES7s5FM2sAyxIZDllE0eBpEhOxx8XQZGJbwbxIOJ8OufoLW4u5WL8mYq3LxoQNpIOcaQykgqGIzQRnxn4QiulMFo0ccUUrza1hmmYiSKHSXeONiAXWXLMeir1xgP3BfCcMqwia2kuZ4rflpK+m3WWJwyK3Lb1LpBdRlNQ2J+JTSSLXzTb8RnmE3F7bRpIAFs8a6dICtp0OWbAGNgA2SxIq5rDi9zLPCv0mVo2lEukkaiDErjO2vdIzp36A43oLgk8mLRIhrhRkUetY9XM/jEzEszL90BVb22AqsfH3lC9kguLeTn2zaNBIzIS+o40qCCAozq269KU+D/ADkveHusN4JJ4cgkSE81Q2DlHfcjG4Vtj2IBzVzcJ8YWjsslrcRPDLkvGGAeM5/eco4ZEyTr2xkh+7EhkxlIOCMEdRVwfs/28tw88bMDBEFYephJG76sNCQfQDpOrscLnNd/MTyLn1y3Vm5n1uztCQFcajqOg5w+5O2xx96qz4Bx664Xd8yPVHLGSro4IyM4ZJFPbb8wR7ig1dccWe1VjcjVGoyJlA+e0iZ9LdBkZUk/Y2FerLggaBFnGZMtIWBwyO5ZjocYII1FdQxkD5kUjj4ql+luIirJIEnkOQQEByEP4jIAMeyPnoAyx9VruPVbDquDqiHuu/qiH3cZUdMgYAehcywbTZljH+1UDUP+UjUb/NkGO5AAJrx4juB9EaZGBCaJtQ3GlGWRiMfF6FOPfanZHDAEEEEZBG4I9waZOM8IxFNyhlJEcSwliFYMCGKb4jfck4wGyc4J1AMucRX6LcXMLoy3Ec+qKRchldXO2NsqwIYHGQVXHU1o3ys8djidmGfa4i0pMPc42cYAAD4JwOhBHaon4y8p4+I2/wBOtGYXbIrMp9KysFXIZSAY5Nj7b9QOor/wfxuXg/F0N0jRCRUWdMHOJFU6iDjcPhjjpuBQafor4DX2gKKKKApDxm/MMLOo1Pssa74Z2IVFOOgLEZPQDJOADS6ma7uA99DD1CRSTEA9G1Rxpq/MNLjP3Se1Ap4JwdbeMICXb7bt8Tn3Pt1O3bP5kpZ7kRXrFiArW2pye3KkOP8Avmz+n6vJNRm8k5k0FyyDkI/LXuTrIVZcDqolCBQc7Nr20igc4IGnYSSgqinMUZ2OR0kkH3u6r9nqfVsjhPOqKXdgqqCWZjgADckk9BXvNM4gW89Uih7YZ0IyhllO31jAjdBg6R0Pxb+ggOc14sic+Z1itlGtdTLhwPUJXOcaBswX8iewGW/FtvamWSa1uXmDzOAsiFZMbNzCehBLYGwOx2Fae4h5e8PmZpJLSF3Pcg+wHQHA2A6e1NfhHwvFgN9Dtrflu2oRDXqkVxgc0gMVjKDIGxcbbJ6gyoykbEYr5Wj/ADf8AxvZTXCqpaJAyk7OgU7qrfbjIPwN8OPSe1ZwoCiiigkPhvxDDFDPb3Ucs0M2ghY5BGUdDqDjUrDJHpJx0Y9am3B/H/CuHraXFrZu90ITHNmRo8NhQXOzK5Y6txjA6gbAVRRQTnxz4utLy3h5YuzcpI5LzyCQrGcHlhwAWUNuv3fV11bePDnjDict5bTQia5lt15YCqzlkZmJEmAeuvGo+ynqAahNael8v2l4ba29lItmY2EjyJq1GRVZcgqwLZcndj0xj2oK985+KRmVrHkMzQgTJIvxRaxraI5UkwgNq2IwcAYC4qEeHTBDJyruK7ilLKUlhOmRAy7DksvrUhs7EEg984q/vFsT2HDReusM19bxorTcr95kiNhJuGKEHf1DfcY+GoD4d80LG/n/APfFrbpJqQpcIHABQ5VX3ZlGWO+dO+4GM0Fs+DOI5ggQzC4DxB4pwpTmKMBgV+yykjb2IHUGk/jTwrZ331M0CyTsvpZfS6DoHaQD0oDnY5zggA4NRnzB8z47ea2iA0BzzBMRl4vsiQQ9SrKzr6sHBY6TsGnvhmeGSASQYxJ6mIOos/Riz/bO2NXQgDG2KBp8O+HI+ERpFFkwPgOzHJEpwA5/A/wkZwpC4GGYiWV4mhDqVYAqwIIPQg7EH9Kb7OcxOIJDnOTE5+0Bvob8ajv3Az1BoPKn6M2P9gxOD/hMTnB/3bE7fdO3QjT58Wn+5zqPikRol/il+qXpvjU4JxvgHrTrJGGBVgCCCCD3B2INRxwVuIbQsCitzVLHJKIpCxseusSEMCfiSJs5IYkHW5s2RubCBq+2nQSAbD5BwNgf0O2CKp8+fDSXNqnEYR6oTol2wdBOPUDuGRzjH4z7Vc1M3GLUKTIV1RSApcqdwUII1ke4BwfdTvnSMBG/JfxWb3hqK5Blt/qn9yAPQx/NcD81J74qe1nzyruv7O45JaMcRXKYQdjkCaI5O59JZPzatB0BRRRQFRjg0mq7MuMc5Zin4ljeGINkdVZQrg91cU+8UvOVDJJ9xGbGcZIBIGe2TtUe4jE1vHYiPAkGIVB2BLxEervoDKrEDPwigdbo/SJTCD9UmOdjPqY6WWLI7afUw9mQdGNLr6zEsbxnIDKV26jPcfMUWFkIowgycZJJ6sSSzMfmWJJ+ZrjxW9KKqx7yyHTH3AOCSzfhUAsffAA3IBBst53u15DjCp6Lk4wHbcGNd8gNs5P3HUD4iRIAKZ/7ONtpeEMw2Ey/E0m37zHeUHc43YbbkJhxbiCcozagYwpfUNxpAzn+VAm4lcMWWCM4dwSWG/LQdWx94nCrnuSd9JBWW1ssaKiAKqgKoHYAYA/lSThFswDSyDEkhyQTkquTojyNvSDvjbUWO+clwoGrxVEjWc6SKWV0ZdKgEsW9Kqob06ixAGrbPXbNZL8X+HprK7kt5wmtcHKYCkHcMoAGAR2wK1L4l4g41tFGZvoqGYxD7b/YTIByQut8Y+Lln5GnP2gLFY3sydbSukpZ3csdPMLrHjZcIZGAOM4wD0oKjooooCiiigW8FVDcQiTTo5ia9RwunUM6j2GM71q/g17chHjjgjJjlfPMn07OecuCkcmTpkXPQb7ZrIdSTwz5hX1gR9HnYL3jb1oeg+E9NlAyMHAoNR33BJrmJ4riZRHIrKyRJjKsMFS8hYn2yAuflnbLnjjwLPwyflzYZWyY5F6MM4/NW9wffvV5+C/PG0uIAbyRLadSAwOrS34kO+B7g9PywaiX7Sd1qeyUAEaJHDY65KDAbO42zj5j3oKYlmZsFmLYAAyScADAAz2A2xTvwPxneWY021zLEudWkNlc7b6Dlc7AdNwMdKZaU8P4dJPKkUKNJI5wqqMkn/8At89qC6/Kfzhu7q7js7sLLzA2mQAIylVLeoD0sMDGwBq5uIWQljZCSM9GHVSNwy+zAgEflWcPDnhubg7z385gM1mq4t+aGbVMRGpcx5AGkucZzkDIAINWR5P+Y9xfG5ivcB4sShtIjARs+kjbAXYg9wdztkhPbXjA5LPL6Xi9MqgE4cAbIOrBsgr3IZe+1cbfg5kicy5WWUhywxmMj92FO4+r2+ROo49RFIZDquEuGUiAsq7/AGmGRHMy9ly+kd90Y4CipPQI+G3xcFXAWVMCRR7/AHlzuUbcg/mOoNdb+TTFIdhhGO/yBNIuLRmNhcrvoUiRR9qPrt+JD6h+bDvXnxHIGtjGNzcYhXH+89JI99KFn/JTQV3xHwLJcw20luFjvuHiAxa8qJYtKyLG4GNBDFkz7o3whvTadjdiWNJF2DqGAPUZGcHHcdKQcY+qZLkY9Hol7fVMRkk/gbD5PQB+mc0eGiRE0bdYpJI/0DErt2Ggrge2KB2ooooGrxRHqtZE6a9KZ9tbqmf01ZpFcWH0v6Q2r4cxQEY9DxkMZFztrEygZ6Awgfez18aXvJtTIOqy2+BjOSZogAR7FiAcds058Ls+VDHH91VBPuQNyT3JOTn50Hzh1+JIElyAGQMewG2T16Y3/lSbhSGVjct9sYiByNMexyQejOfUem2gEZU5bb63YTG0H7q4bmbYGldzMnXozafn9e/YHEmoCo1fJidljVniRkmmjUA+s6iNAyMnIErKNzpBAJYgvt/eCKNpGzhR0G5J6BVHdmOFAG5JAHWuPB7Ixx+veRyXkPu7df0Gyj5KKBTbXKyKHRgynoQcg0XVysaNI5CqilmJ6AAZJP5AUkuOGkMZIGCOTllIykn8ajo34xvsM6gAKaeMcYBMdvOBCXfMms+gomGbRKQFYM2lcHDYY5AoHTgNuVi1vnmSkyPnYgt0XHbQoVAPZBnJ3ql/P6JLiQvHKS9mFSaE4GlZcMsye4LMI29iF2Gcm+VPtVd+cEMEEP02VC55clrpEgT0zjBYAjMjLjIXI2JPagzDRX018oCiiigKKKKAqU8Q8fzT8NjsJlVxFIGjlbd1UBhy9+2/XPQY9sRaigKnHlh4ohsDeTuFMwtyLckZPMJCgDcH7WTg/CrVB6U8O4dJPKkMKl5JGCqo6kn+g/M7CgsbgnmFZz2yw8UhDSLOJdaRhVlHp1CURYLSHT8WDqOAcDObz4fwOOVjOYo41kCHQoQmQKqqnOdchlAVcIpK7b57VbwL9nuWG6tZJpo5Ilw86gFSGX1BF661LYGrbbO1W7wH6vmW+nTym9A7cpssmn2UeqPHblEDbGQcriBXRkYBlYFWB3BBGCD8iKRcGmYBoXOXhIUnf1KRlH33yRsfxK1ONNXE1Mc0U4xg4hkHT0uw0t8yr4GD2d8b7EHWozYqRdi1Gjl24MygH7MmUjQL+D6zpjSvJ66tnziV8IYmkIzjGAOrMSFVR7szEKB7kUz3FoYEinb1OsmqYjbaUCNyB9xPQcZzpi7t1CQSRhgQQCCMEHcEHsR3FRby9ndo7gPnKXMiKSc5RVjWM57nQFyffNSlmwM+1RTwUpWRxk6XtrObT7M4mVj7lm5Skk96CW0UUUDD42VzaHl/GJbdl2zus0bD+oHXani0uRJGjjo6qw/IgH/xpD4lk02zueiFHI9wjo5H6hcU2pcPHavbgjmLIbdCd8Bz9U7b5bTEyk+5Vumc0HSGyNxzLhWAcuPo7fdWLUg33yrkyEkfYkG22S88PvRLGHAKncMpxlWBwynG2QQRttttXW3gCIqKMKoCgfIDA/pSG5t2iYyxDIO8kY+1+JOwk/o3ffBoOd2ebcpFvpiAlfsNRJEQPvuHfAOxRc9Rl2po8NzCVHuBjE7lk/gUCNCfYkLqwcEasEAg070BTRwyISzTTkZBPJTO/pjLBtu2ZC/5hV7AUo43eGOFivxthI9s+tyEXb2BIJzsACTsDXews1hiSJM6UUKMnJwBjJJ3J9zQI28OxgfUtJAd8cpsAE9Ty2zEf1Q1SP7Q19IJLW2eUSaUeX4NB9TaFzg6SfQ3QDv71oKsp+c16ZOM3O2NBRBtjOlFGf1oIRRRRQFFFFAUUUUBRRRQFPHhDi8lrewTxRiZ0cFY8E6s5XAA31YOxHQ4O9M9Xl+zv4XkSSe6liZQUVImZfiyzayjHsNABx70F3QuSoJGCQCR7fKmzin1U0U+4XPKkxvs5ARiPwyEDONhIxOADTtXC9tRLG8bZAdSpI6jIxkZzuOtB3pPxGyWaJ4n+F1KntsRjII3BHXPauHBLxnt0aTAcLpk9g6ZR9/YOrUmMn0v0gf3bHqY4xN09K9zF11EgatgMgmgT8Ama7VJpPhjyqr96RSUaU9sEg6B91tWxOFfLiAOjIwyrAqfyIwf6U3Wa8u6ljz6ZQJl+TbRuB+HaNvfLv2wA60EZupDJwxkY6mdTbuc75LfRmOST6gc9e43pdaD+/3B7ci2GfnruzjPvhgcfiHuKb5IM3vI6KZVuiPkqBPT90c4I5x1OrOdRp04Qn1t0feZf6QwL/4UDpRRRQIuNWfNt5YxjLIwGc4zg4zjfGcVHrucNc2M52DoGk6DdgqRE/MPMwH8Z995caivh+wzLcwvgxwqtugxjCMZJgB7jlSQISdy0THvkhKC4BAJGT0Hv+VN3iKfEBQE65SIkA65c6SQOvpXU5x0VGPQE003lwsSarhyrWJ5jOIxIzxFWXI9JYal2Yrg6oz9nGVkd/HdXFu0TB41jafUOnrBijIz7jm9ugP6gpeyMB1wLldtcQ+0AANSe0gAHyYDB3waV2PEo5l1RsGxsRuGU+zqcMjDBBVgCMUppFfcJSQ6sskgGBIh0sPlnoy530sCuQNqBNfNru7ePsgkmJ/y8pd/+lb+X507VGOH8QdJJpp1Z0yIhJGuRiItkvGCWU6nfdcrhRnScipDa3iSrqjdXXcZUhht13FB2rL/AJ72Jj4xIxBAljicEnOfToyPYZQj9K1BVIefPheW6m58ETSG3iiWTQCx0u07ZPbCaQSAM/WgnbFBRdFFFAUUUUBRRRQFFFFAVpzyGuy3ClQ6vQ7AZOdiS23suSdvzqhPBHgmfidwIYRhRgySEemNfc+5PZe5+WSNNwW0PDpIEU6Izb8kbFixhw6YCjd8PMxwMnJJ6Cgk9I7/AIokWA2WdvhjUanb8lHb8RwB3IFJRLcT/APo6HHqcBpT/Cm6pt0LZOeqjG6ux4YkWdIyzY1Ox1MxHdmO5/LoO1AxcKsDJNPHPsodZRBkMoEuTl9hq9aOcD06tW7EE1KKab9dN3bydNQkiPschZFz7kGI4/ib3JDtQNXGsJJby9NMoQn8MoMeP1kMX6gdBmnGedUVnchVUFmJOAABkkn2A3pD4kh1Wkw6YRmB9io1Ag9jkde1cA/0p1x+5jIZjviRx9j5qhwT19QA+yaBLw0P9MEr5DXEEnpIxoSKROWunsxE7Fs759gMUt8OMWjkkP8AtJpWHbYNy1z/AJUFcOP3nJlilA1ERzADpqJMOFzg4y4XfG3WnPhdmYoY4ydRRFUnpkgAE4ycAnfGaBVRRRQFNLjl3inos8bA+xeMqV/zFC/5iPfoKdqQ8Zs2kiPLOJEIeP8AiU6gD+FvgPfDHGDggPfEOH8wAglJF3Rx1HTII+0hwMr3wOhAIbfDNyZWnkfaQyFCn3VjzGpHTUrkO4YjOHx9mnKDiaNAJ84jKa8nbAxk59sDr+VNfCeFN9Ggf91OE1HPYv8AWPE47pqYj3GAc53oH+uVzOERnbooLH8gMn+grhYcQ1lkddEifEmc7HoynbUh7HA6EEAgikvifeDl5xzXjiP5O6qwPyKkjbfeg6+HoGW2j1/Gw1vvnDP62AOBkBmIHyAr1ecEjkJb1I5xl43aNjjpkqRq223zS+igavotzH8EqTAfZlUKx3/xY8KNumYz0GT1Ja+E8VaOS5aWCZQ8+dUa89QRFDFpxHmX/Z5yYwoz1qU01eH91mJ6m4m/o5Uf0AH6UGb/AB/4Iig4iojk0WtzJ6XKtiLURqVtQUYUnI3zpxnfrB7y1aKRo22ZGKn8wcVpHz+spJOGoY4nkMcyyMygnlqqvlyB27Z6Cqh8W8Ln4gg4rDE0iPGouSmDy5o1COWVRlVZVWTOCPXuR0AQaiiigKK+gZ6VfXhX9niHkK19JKZWAJSMhBHkA6SSDqYdzsP+JCkOE8HmupOVbxvK+CdKjJwOpxT5c+WHE0EZaym+szpAAY7feCklP82Kv7wz5fWvCryM24kPPjljJdtRyDHIowAABpSTf8vep7igz55HSmK7n4fctLC7esRhuWS8YOpWIGs+gk41YwDt3q4uI8FihMUsahWWeLU25Zg5MWkyEltOZM4zjI+dV9458r7n+1oeI2J1a5oS653jIwGffbl4Xcdd+mKn3iK1u35wQwcjkkpnUJI5ky6P0ZXUOqHGB+uCGCSUVxtLgSRq4zh1DDPXBGRn+depLlVzqZRgajkgYA7nPQfOgbvE2BBzDtyXjlz7BGVnPyHL1gn2Jp1FIHeK7tm0MksUqOupTqVgdSHDKdx1GQab+GcUeeGNIyS+hRLNgYVsYYAdDLn7OMLnfppILp7ppHMURwFP1knXT30LnYyH/sg5O5Arl4XTTapH/g6oRk5JETNEpP4iqAn5mnC1tVjUIowB+pJO5JJ3JJJJJ6k1HJvEcdjDfSTnCQSswHvzFWRVB7szsR8s/Kg78cAlvbWFWXKiSWRe/LXTg+wzKEG/UBsdNpFUO8t45ZoX4hcrpnvCG0/4cS5WJFzvjTl/mZCcZzUxoCiiigKKKKCLcZYQx3EBICTRyvCNuuktLHj+cn5O33RUoUU2eJuFG4tpI0wJNJMZ9nAOnJ9jnSfdWYd6OB8Z5ylXGiZNpE9jtkj3XORn3BoFV9w9ZcE7Ou6OMakPuCffG4OxGxzTHxXiTRvbx3IABmX64YEbaUlfcE5jbKdDsMggnBAk1M3Exru7aM9FE835lFWDSR7EXTH81HuaB5opqXhDxf6tIET/AAnUug7/AFeCGj/IEqB0UUf2vJH/AKxCyju8f1qdtyB9YB8ymB3IoHWmjwq2bfUerSTEn3PNkGf6Uus+IxS55ciPjGdJBxnOMjqM4PX2pD4YXTCyddE0659/rXOf60DnPEHVlPRgR79RjpVR+CfCU/C5puHXZD2l8rpFNHn95pYaCCPQ7RBm3yMoME71cFfMUGSfH/l1PwuYhwXgY/VzAbN3w33X9x8sjIqJ1rnzQ4F9L4XcxhQXCcxM4+JDr2J6EgEfrWSJEKkgggg4IOxHyI96B28H3Mcd/avOcRLNGznrgBgcnPYdT8q2XWJ+FcSe3mjniOHidXU79VOd8dj0I9q1v4J8bQcTtxNCcMMCSMn1Rt7H3Bxse/8AMAFnGlxJav3E2M+waORT/PYfrTozYGf+G9V/5zeLFtLAiOQLcs6iIAgsp6l8dsLnB7EjG+Khfkbd8Qu7yS4muLloFU6tZLJIxyAo1NhSPi9I7YOM7hIePcQ8Q3XMayhS0iRvQrlOdKMkZIkyqjGDg6fkTvSKWHxHZtH9dBdm5HrVwAkLDC4DegDII+HqdWx6tcBYAZPSo/xG7sZ3idljuZYW1Q6F5zK226lchd9O5IUYBJGMgI9BccTbgRZOULtkQQ8hSxC5VcHWcB8ZBboOu9c/A3g1eHxSTcRcT3N1gPrXmvvu0SnLGQE+o4HbJ2GQ+eHEuHgMalYIkknjU7SS6UmkQAZzGpAUDJ150k969XniLh1hMqz3CJNIhcNIxZig/HuFUkbLsCQcAkGgcUt5JlAccmH/AAhjWwGwDkZCKfurvjGSMlaPC40wGLGOTJLEF9lV25efziMbf5h06VSvmF58ySkw8NLRRg7z4w74z8APwKfc+r+HpVef6e8Q1O/0y4DOCGIkYZyAOgOM4AGeuwoND+YPm1DwuaGEpzmfeUKwBjTIwcd2O5AJHT5ioFxbiX9u8V+hWz5tC6TyyKPiVI0XocEYzowftNnfFUy7ljkkknudyf8AzrUXk54G/s+yDyqRcXGl5AeqjfRHggYIDEkfeYjsKCdwxBVCqAFUAADYADYADsAK90UUBRRRQFFFFAUxcd4YQ4uItQZdnKbtj74U7NpGcr9pfxKmH2igb+HcU14R8B8ZBG6SLt64m7ruMjqM77YJT3X/AMQg/wCb3X/eWdceIcOWLOV1QMxdgM6oXJJMsZG4GSWONwSWHUikUt6Ybu3e4kQx8m4VZvhDamtnAf7KnSjHIOCFJ2waCV0V8Bz0r7QI7zhEMpDSRozL8LY9S/wuPUv6GmTgnDZVWUQzlMTTemRecB6iQSSwkORg7vnc7jO0npr4I29wPad8/L0od/0IP5EUHxLu6HxW8R9tE5P89cS4/IZ/Og8WmHxWkuB914m/kNYJp1ooI5xnjwNtOGhuYyYpAMws+fQe8WsL/mIqvPHvltbX+biA3EV0yqWzbXLRyEBRviIlTgfEuQfbvVtcYh1W8qn7Ubj+akV64Y2YYz7oh/mBQY+4x4Qu7U4nt5kG2GKNpORkYbGM4HTrtvUy8E+X3GEVLqy1wO4Px4jBTYgnVkMCcEAr860xivtBj7xxw+/S6d+IpIJnIy7AYfAAGhlGhgBj4f8AjS6x81b+CySyhlEaIWw6jEmCdWnX2AJO4AO+M7VpbxvZpJYz8xFcRoZQrAFSYvrQGB6qSuk+6kjbNRvivkXwuclhE8JJJPKcgdc7K2pVHyAAoGbyUvv7QtZDey/SZUmOElkaQhdKEFombTp1E4bT1HuBi2EjAGAAB7Db+lUbxXyeveGSpd8HlaV1yCjBNYDZH2vRIuDgggEEZHy6eJLjxFaW/wDaM1xEoUaZIF0kIpYAMVxpZix6qxYZG+MgBw8yPNrki6sLP4mlkDygkBAcaljA+0W1Zbpkt1JyKk4zx2S5MRkOeVDHCu5OFQYHU+5J/WkEkhYkkkknJJ6k+5rzQFFFT3yu8spOJTh5VZbRDl3+HXj/AGcZ7knqR0Ge+AQf/JDyz+kyLf3K/Uxt9UhB+sdftexRT/Nhjsc6HrlbWyxoqIoVVAVQOgA2AFdaAooooCiiigKKKKAooooCo1xrhrwqrwKXRJEcRAZZDq0uYsfZKO+U9ice1SWigZbe09IkspF0sSdDEtEeudIG8RDfd26gr3HVOPBTi4QwH3Ygxk+yyjb54bSTvtscdLvhpDGWDSsp+IEYWXAwBJjcHbAfBI9mG1fbfiqswjlXlSEbI5B1fwMPS+O4G42yBkZBerggEHIPQimjgn7+9/5wp/8AtrUZ/LIP8jXR/DyDJheSA5yOWxCA9f3RzHuck+ncknqc01pb3Md45WSKZmgiwHUxFhG82cumoKRzgciM56YXY0EooppXiNyMB7XPuY5kYfprCMf1Ud+vf43HXBwbS5z8hGw/mJKBfxD91J/A3/A144T+4i/5NP8A8RSL/SeI/Yuv/pLr/wBGm/wr4hgFjagyjUIIQRuTnlrtgDJOe1BKKKZ/9JkPwRXTN2X6NOmf80qKg992HT32r2nGZGGVtJ/8xiX/AIydKDx4wP8Acbkd3hkRR3ZnUxoo92Z2VQO5IFO4qK+JL25aFMW6IOfa/HNg5+kQ6cBEfIJ2JJGOwPSnX6BcuMPcKg/3UWk49tUjP79QOw+YIOkkoUFmIAAySTgAe5PYVSvnx5gwtB9AgYSOxVpGRxpUKchDj4mJ3IPTA/SzOM8HEdvLKiPczRxs0ayu0uXUEqQrnSrZ7qAdyBgbVkS+kdpXaXPMZmL6hg6iSTkdjk0CeilXDuGS3EixQRvJI3RUUsT+g7fOrz8uPIjkuLjiIR2UgpCDqUEHrIejdvSMj3z0oIt5YeTD3mm5vA0duDtHurygf1RM9+p3xjrWiLKySGNYolCIgCqqjAAHYCu9FAUUUUBRRRQFFFFAUUUUBRRRQFFFFAVxurNJVKyKGU9iP6j2I7Ebiu1FA1C1uIv3cgmT7kvpYD8MqjfH4lJOBk5yabr7jiCe3kcPCwYxOsg0jTJhR6hlH+tEQGGPxN7bSavLoCCCAQdiDuCPYj2oPVFNf+j6KcxPLD+GNsJ+kbAoD+QryLe7Q+mWKVdsCRCj+5JeM6T7ACNdsZJIJIOpFNXhoERMh+xNOoHYKJZCir2CiMoAB0Ax2r419dg/6tGw91n6/kGQb/mRSLh3EJ4+ZmyuSGkZx6rXo2Dg/wB465z+mKCR4r7TP/bk3/yN1/1rX/8AYo/tK6bdbTA/3kyK36iMOv8AJj+nSg9+Ik1JEvTNxbn/AKkqSf1KY/WnQUyXtldTaQWt4gjq+QHlJK9sExge+d/yru3AdWBLPPIB2LiMH+IRKmR8jt/M0HW647DGxQtqkHVEBkYbagCqglSRuM4z2pl4n4VS+Oqe1t0/E6JNKemMn4FwPm/6Y3klraJGumNVRdzhQFG+5OB3J3rtQM3hzwfa2CaLaFE92xl27+pzud+3QdgMCnmiigKKKKAooooCiiigKKKKAooooCiiigKKKKAooooCiiigKKKKAooooCiiigKKKKAooooCiiigKKKKAooooCiiigKKKKD/2Q=="/>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hawaii.hawaii.edu/math/Courses/Math100/Chapter3/HomeWork/G1/Ear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362" y="4169537"/>
            <a:ext cx="3839083" cy="3839083"/>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9795011" y="4408078"/>
            <a:ext cx="1912389" cy="1905661"/>
          </a:xfrm>
          <a:custGeom>
            <a:avLst/>
            <a:gdLst>
              <a:gd name="connsiteX0" fmla="*/ 846932 w 2532031"/>
              <a:gd name="connsiteY0" fmla="*/ 0 h 1881399"/>
              <a:gd name="connsiteX1" fmla="*/ 60548 w 2532031"/>
              <a:gd name="connsiteY1" fmla="*/ 1106424 h 1881399"/>
              <a:gd name="connsiteX2" fmla="*/ 2282540 w 2532031"/>
              <a:gd name="connsiteY2" fmla="*/ 1801368 h 1881399"/>
              <a:gd name="connsiteX3" fmla="*/ 2383124 w 2532031"/>
              <a:gd name="connsiteY3" fmla="*/ 1837944 h 1881399"/>
              <a:gd name="connsiteX0" fmla="*/ 300481 w 2864625"/>
              <a:gd name="connsiteY0" fmla="*/ 0 h 1891198"/>
              <a:gd name="connsiteX1" fmla="*/ 393142 w 2864625"/>
              <a:gd name="connsiteY1" fmla="*/ 1116223 h 1891198"/>
              <a:gd name="connsiteX2" fmla="*/ 2615134 w 2864625"/>
              <a:gd name="connsiteY2" fmla="*/ 1811167 h 1891198"/>
              <a:gd name="connsiteX3" fmla="*/ 2715718 w 2864625"/>
              <a:gd name="connsiteY3" fmla="*/ 1847743 h 1891198"/>
              <a:gd name="connsiteX0" fmla="*/ 5061400 w 5061400"/>
              <a:gd name="connsiteY0" fmla="*/ 0 h 793715"/>
              <a:gd name="connsiteX1" fmla="*/ 61334 w 5061400"/>
              <a:gd name="connsiteY1" fmla="*/ 18740 h 793715"/>
              <a:gd name="connsiteX2" fmla="*/ 2283326 w 5061400"/>
              <a:gd name="connsiteY2" fmla="*/ 713684 h 793715"/>
              <a:gd name="connsiteX3" fmla="*/ 2383910 w 5061400"/>
              <a:gd name="connsiteY3" fmla="*/ 750260 h 793715"/>
              <a:gd name="connsiteX0" fmla="*/ 5082078 w 6594070"/>
              <a:gd name="connsiteY0" fmla="*/ 0 h 1575396"/>
              <a:gd name="connsiteX1" fmla="*/ 82012 w 6594070"/>
              <a:gd name="connsiteY1" fmla="*/ 18740 h 1575396"/>
              <a:gd name="connsiteX2" fmla="*/ 2304004 w 6594070"/>
              <a:gd name="connsiteY2" fmla="*/ 713684 h 1575396"/>
              <a:gd name="connsiteX3" fmla="*/ 6589606 w 6594070"/>
              <a:gd name="connsiteY3" fmla="*/ 1573372 h 1575396"/>
              <a:gd name="connsiteX0" fmla="*/ 5009708 w 6517236"/>
              <a:gd name="connsiteY0" fmla="*/ 45951 h 1619323"/>
              <a:gd name="connsiteX1" fmla="*/ 9642 w 6517236"/>
              <a:gd name="connsiteY1" fmla="*/ 64691 h 1619323"/>
              <a:gd name="connsiteX2" fmla="*/ 6517236 w 6517236"/>
              <a:gd name="connsiteY2" fmla="*/ 1619323 h 1619323"/>
              <a:gd name="connsiteX0" fmla="*/ 496859 w 2004387"/>
              <a:gd name="connsiteY0" fmla="*/ 0 h 1573372"/>
              <a:gd name="connsiteX1" fmla="*/ 130887 w 2004387"/>
              <a:gd name="connsiteY1" fmla="*/ 979037 h 1573372"/>
              <a:gd name="connsiteX2" fmla="*/ 2004387 w 2004387"/>
              <a:gd name="connsiteY2" fmla="*/ 1573372 h 1573372"/>
              <a:gd name="connsiteX0" fmla="*/ 488373 w 1995901"/>
              <a:gd name="connsiteY0" fmla="*/ 0 h 1573372"/>
              <a:gd name="connsiteX1" fmla="*/ 122401 w 1995901"/>
              <a:gd name="connsiteY1" fmla="*/ 979037 h 1573372"/>
              <a:gd name="connsiteX2" fmla="*/ 1995901 w 1995901"/>
              <a:gd name="connsiteY2" fmla="*/ 1573372 h 1573372"/>
              <a:gd name="connsiteX0" fmla="*/ 282730 w 1790258"/>
              <a:gd name="connsiteY0" fmla="*/ 0 h 1573372"/>
              <a:gd name="connsiteX1" fmla="*/ 298951 w 1790258"/>
              <a:gd name="connsiteY1" fmla="*/ 783058 h 1573372"/>
              <a:gd name="connsiteX2" fmla="*/ 1790258 w 1790258"/>
              <a:gd name="connsiteY2" fmla="*/ 1573372 h 1573372"/>
              <a:gd name="connsiteX0" fmla="*/ 241876 w 1749404"/>
              <a:gd name="connsiteY0" fmla="*/ 0 h 1573372"/>
              <a:gd name="connsiteX1" fmla="*/ 258097 w 1749404"/>
              <a:gd name="connsiteY1" fmla="*/ 783058 h 1573372"/>
              <a:gd name="connsiteX2" fmla="*/ 1749404 w 1749404"/>
              <a:gd name="connsiteY2" fmla="*/ 1573372 h 1573372"/>
              <a:gd name="connsiteX0" fmla="*/ 382074 w 1889602"/>
              <a:gd name="connsiteY0" fmla="*/ 0 h 1573372"/>
              <a:gd name="connsiteX1" fmla="*/ 73430 w 1889602"/>
              <a:gd name="connsiteY1" fmla="*/ 930042 h 1573372"/>
              <a:gd name="connsiteX2" fmla="*/ 1889602 w 1889602"/>
              <a:gd name="connsiteY2" fmla="*/ 1573372 h 1573372"/>
              <a:gd name="connsiteX0" fmla="*/ 390247 w 1897775"/>
              <a:gd name="connsiteY0" fmla="*/ 0 h 1573372"/>
              <a:gd name="connsiteX1" fmla="*/ 81603 w 1897775"/>
              <a:gd name="connsiteY1" fmla="*/ 930042 h 1573372"/>
              <a:gd name="connsiteX2" fmla="*/ 1897775 w 1897775"/>
              <a:gd name="connsiteY2" fmla="*/ 1573372 h 1573372"/>
              <a:gd name="connsiteX0" fmla="*/ 361469 w 1868997"/>
              <a:gd name="connsiteY0" fmla="*/ 0 h 1573372"/>
              <a:gd name="connsiteX1" fmla="*/ 100599 w 1868997"/>
              <a:gd name="connsiteY1" fmla="*/ 1312202 h 1573372"/>
              <a:gd name="connsiteX2" fmla="*/ 1868997 w 1868997"/>
              <a:gd name="connsiteY2" fmla="*/ 1573372 h 1573372"/>
              <a:gd name="connsiteX0" fmla="*/ 433619 w 1941147"/>
              <a:gd name="connsiteY0" fmla="*/ 0 h 1573372"/>
              <a:gd name="connsiteX1" fmla="*/ 172749 w 1941147"/>
              <a:gd name="connsiteY1" fmla="*/ 1312202 h 1573372"/>
              <a:gd name="connsiteX2" fmla="*/ 1941147 w 1941147"/>
              <a:gd name="connsiteY2" fmla="*/ 1573372 h 1573372"/>
              <a:gd name="connsiteX0" fmla="*/ 428845 w 1984147"/>
              <a:gd name="connsiteY0" fmla="*/ 0 h 1632166"/>
              <a:gd name="connsiteX1" fmla="*/ 167975 w 1984147"/>
              <a:gd name="connsiteY1" fmla="*/ 1312202 h 1632166"/>
              <a:gd name="connsiteX2" fmla="*/ 1984147 w 1984147"/>
              <a:gd name="connsiteY2" fmla="*/ 1632166 h 1632166"/>
              <a:gd name="connsiteX0" fmla="*/ 428845 w 1984147"/>
              <a:gd name="connsiteY0" fmla="*/ 0 h 1640910"/>
              <a:gd name="connsiteX1" fmla="*/ 167975 w 1984147"/>
              <a:gd name="connsiteY1" fmla="*/ 1312202 h 1640910"/>
              <a:gd name="connsiteX2" fmla="*/ 1984147 w 1984147"/>
              <a:gd name="connsiteY2" fmla="*/ 1632166 h 1640910"/>
              <a:gd name="connsiteX0" fmla="*/ 428845 w 1984147"/>
              <a:gd name="connsiteY0" fmla="*/ 0 h 1757629"/>
              <a:gd name="connsiteX1" fmla="*/ 167975 w 1984147"/>
              <a:gd name="connsiteY1" fmla="*/ 1312202 h 1757629"/>
              <a:gd name="connsiteX2" fmla="*/ 1984147 w 1984147"/>
              <a:gd name="connsiteY2" fmla="*/ 1632166 h 1757629"/>
              <a:gd name="connsiteX0" fmla="*/ 374649 w 2035054"/>
              <a:gd name="connsiteY0" fmla="*/ 0 h 1858370"/>
              <a:gd name="connsiteX1" fmla="*/ 218882 w 2035054"/>
              <a:gd name="connsiteY1" fmla="*/ 1410192 h 1858370"/>
              <a:gd name="connsiteX2" fmla="*/ 2035054 w 2035054"/>
              <a:gd name="connsiteY2" fmla="*/ 1730156 h 1858370"/>
              <a:gd name="connsiteX0" fmla="*/ 524435 w 2184840"/>
              <a:gd name="connsiteY0" fmla="*/ 118633 h 1977004"/>
              <a:gd name="connsiteX1" fmla="*/ 368668 w 2184840"/>
              <a:gd name="connsiteY1" fmla="*/ 1528825 h 1977004"/>
              <a:gd name="connsiteX2" fmla="*/ 2184840 w 2184840"/>
              <a:gd name="connsiteY2" fmla="*/ 1848789 h 1977004"/>
              <a:gd name="connsiteX0" fmla="*/ 695433 w 2355838"/>
              <a:gd name="connsiteY0" fmla="*/ 122586 h 1968816"/>
              <a:gd name="connsiteX1" fmla="*/ 205247 w 2355838"/>
              <a:gd name="connsiteY1" fmla="*/ 1464186 h 1968816"/>
              <a:gd name="connsiteX2" fmla="*/ 2355838 w 2355838"/>
              <a:gd name="connsiteY2" fmla="*/ 1852742 h 1968816"/>
              <a:gd name="connsiteX0" fmla="*/ 695433 w 2355838"/>
              <a:gd name="connsiteY0" fmla="*/ 122586 h 2229299"/>
              <a:gd name="connsiteX1" fmla="*/ 205247 w 2355838"/>
              <a:gd name="connsiteY1" fmla="*/ 1464186 h 2229299"/>
              <a:gd name="connsiteX2" fmla="*/ 2355838 w 2355838"/>
              <a:gd name="connsiteY2" fmla="*/ 1852742 h 2229299"/>
              <a:gd name="connsiteX0" fmla="*/ 695433 w 695433"/>
              <a:gd name="connsiteY0" fmla="*/ 122586 h 1464186"/>
              <a:gd name="connsiteX1" fmla="*/ 205247 w 695433"/>
              <a:gd name="connsiteY1" fmla="*/ 1464186 h 1464186"/>
              <a:gd name="connsiteX0" fmla="*/ 189250 w 2125993"/>
              <a:gd name="connsiteY0" fmla="*/ 86311 h 2290219"/>
              <a:gd name="connsiteX1" fmla="*/ 2125992 w 2125993"/>
              <a:gd name="connsiteY1" fmla="*/ 2290218 h 2290219"/>
              <a:gd name="connsiteX0" fmla="*/ 188687 w 2134984"/>
              <a:gd name="connsiteY0" fmla="*/ 86021 h 2299726"/>
              <a:gd name="connsiteX1" fmla="*/ 2134984 w 2134984"/>
              <a:gd name="connsiteY1" fmla="*/ 2299727 h 2299726"/>
              <a:gd name="connsiteX0" fmla="*/ 289262 w 2235559"/>
              <a:gd name="connsiteY0" fmla="*/ 71550 h 2308313"/>
              <a:gd name="connsiteX1" fmla="*/ 2235559 w 2235559"/>
              <a:gd name="connsiteY1" fmla="*/ 2285256 h 2308313"/>
              <a:gd name="connsiteX0" fmla="*/ 329106 w 1998313"/>
              <a:gd name="connsiteY0" fmla="*/ 77674 h 2042155"/>
              <a:gd name="connsiteX1" fmla="*/ 1998313 w 1998313"/>
              <a:gd name="connsiteY1" fmla="*/ 2017009 h 2042155"/>
            </a:gdLst>
            <a:ahLst/>
            <a:cxnLst>
              <a:cxn ang="0">
                <a:pos x="connsiteX0" y="connsiteY0"/>
              </a:cxn>
              <a:cxn ang="0">
                <a:pos x="connsiteX1" y="connsiteY1"/>
              </a:cxn>
            </a:cxnLst>
            <a:rect l="l" t="t" r="r" b="b"/>
            <a:pathLst>
              <a:path w="1998313" h="2042155">
                <a:moveTo>
                  <a:pt x="329106" y="77674"/>
                </a:moveTo>
                <a:cubicBezTo>
                  <a:pt x="-565914" y="-499123"/>
                  <a:pt x="489005" y="2336184"/>
                  <a:pt x="1998313" y="2017009"/>
                </a:cubicBezTo>
              </a:path>
            </a:pathLst>
          </a:cu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69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Encrypting data</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8567057" cy="4351338"/>
          </a:xfrm>
        </p:spPr>
        <p:txBody>
          <a:bodyPr/>
          <a:lstStyle/>
          <a:p>
            <a:pPr algn="just"/>
            <a:r>
              <a:rPr lang="en-US" dirty="0" smtClean="0"/>
              <a:t>Different options</a:t>
            </a:r>
          </a:p>
          <a:p>
            <a:pPr lvl="1" algn="just"/>
            <a:r>
              <a:rPr lang="en-US" dirty="0" smtClean="0"/>
              <a:t>Application</a:t>
            </a:r>
          </a:p>
          <a:p>
            <a:pPr lvl="1" algn="just"/>
            <a:r>
              <a:rPr lang="en-US" dirty="0" smtClean="0"/>
              <a:t>Database</a:t>
            </a:r>
          </a:p>
          <a:p>
            <a:pPr algn="just"/>
            <a:r>
              <a:rPr lang="en-US" dirty="0" smtClean="0"/>
              <a:t>In Database</a:t>
            </a:r>
          </a:p>
          <a:p>
            <a:pPr lvl="1" algn="just"/>
            <a:r>
              <a:rPr lang="en-US" dirty="0" smtClean="0"/>
              <a:t>Minimal to no changes to front end</a:t>
            </a:r>
          </a:p>
          <a:p>
            <a:pPr lvl="1" algn="just"/>
            <a:r>
              <a:rPr lang="en-US" dirty="0" smtClean="0"/>
              <a:t>CPU load increase</a:t>
            </a:r>
          </a:p>
          <a:p>
            <a:pPr algn="just"/>
            <a:endParaRPr lang="en-US" dirty="0" smtClean="0"/>
          </a:p>
          <a:p>
            <a:pPr lvl="1" algn="just"/>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4785" flipH="1">
            <a:off x="7463370" y="-316782"/>
            <a:ext cx="4483101" cy="2988734"/>
          </a:xfrm>
          <a:prstGeom prst="rect">
            <a:avLst/>
          </a:prstGeom>
        </p:spPr>
      </p:pic>
    </p:spTree>
    <p:extLst>
      <p:ext uri="{BB962C8B-B14F-4D97-AF65-F5344CB8AC3E}">
        <p14:creationId xmlns:p14="http://schemas.microsoft.com/office/powerpoint/2010/main" val="14114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SkyFall Done" panose="02000000000000000000" pitchFamily="2" charset="0"/>
              </a:rPr>
              <a:t>Contact</a:t>
            </a:r>
            <a:endParaRPr lang="en-US" dirty="0">
              <a:latin typeface="SkyFall Done" panose="02000000000000000000" pitchFamily="2" charset="0"/>
            </a:endParaRPr>
          </a:p>
        </p:txBody>
      </p:sp>
      <p:sp>
        <p:nvSpPr>
          <p:cNvPr id="7" name="Title 1"/>
          <p:cNvSpPr>
            <a:spLocks noGrp="1"/>
          </p:cNvSpPr>
          <p:nvPr>
            <p:ph type="ctrTitle"/>
          </p:nvPr>
        </p:nvSpPr>
        <p:spPr>
          <a:xfrm>
            <a:off x="2148114" y="1214438"/>
            <a:ext cx="9144000" cy="2387600"/>
          </a:xfrm>
        </p:spPr>
        <p:txBody>
          <a:bodyPr>
            <a:normAutofit/>
          </a:bodyPr>
          <a:lstStyle/>
          <a:p>
            <a:r>
              <a:rPr lang="en-US" sz="9600" dirty="0" smtClean="0">
                <a:latin typeface="SkyFall Done" panose="02000000000000000000" pitchFamily="2" charset="0"/>
              </a:rPr>
              <a:t>007*</a:t>
            </a:r>
            <a:endParaRPr lang="en-US" sz="9600" dirty="0">
              <a:latin typeface="SkyFall Done" panose="02000000000000000000" pitchFamily="2" charset="0"/>
            </a:endParaRPr>
          </a:p>
        </p:txBody>
      </p:sp>
    </p:spTree>
    <p:extLst>
      <p:ext uri="{BB962C8B-B14F-4D97-AF65-F5344CB8AC3E}">
        <p14:creationId xmlns:p14="http://schemas.microsoft.com/office/powerpoint/2010/main" val="2146820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435" y="58055"/>
            <a:ext cx="3547872" cy="6858000"/>
          </a:xfrm>
          <a:prstGeom prst="rect">
            <a:avLst/>
          </a:prstGeom>
        </p:spPr>
      </p:pic>
      <p:sp>
        <p:nvSpPr>
          <p:cNvPr id="7" name="TextBox 6"/>
          <p:cNvSpPr txBox="1"/>
          <p:nvPr/>
        </p:nvSpPr>
        <p:spPr>
          <a:xfrm>
            <a:off x="1408056" y="696687"/>
            <a:ext cx="8172494" cy="2492990"/>
          </a:xfrm>
          <a:prstGeom prst="rect">
            <a:avLst/>
          </a:prstGeom>
          <a:noFill/>
        </p:spPr>
        <p:txBody>
          <a:bodyPr wrap="none" rtlCol="0">
            <a:spAutoFit/>
          </a:bodyPr>
          <a:lstStyle/>
          <a:p>
            <a:pPr algn="r"/>
            <a:r>
              <a:rPr lang="en-US" sz="4000" dirty="0" smtClean="0"/>
              <a:t>@</a:t>
            </a:r>
            <a:r>
              <a:rPr lang="en-US" sz="2800" dirty="0" err="1" smtClean="0">
                <a:latin typeface="SkyFall Done" panose="02000000000000000000" pitchFamily="2" charset="0"/>
              </a:rPr>
              <a:t>CBellDBA</a:t>
            </a:r>
            <a:endParaRPr lang="en-US" sz="2800" dirty="0" smtClean="0">
              <a:latin typeface="SkyFall Done" panose="02000000000000000000" pitchFamily="2" charset="0"/>
            </a:endParaRPr>
          </a:p>
          <a:p>
            <a:pPr algn="r"/>
            <a:endParaRPr lang="en-US" sz="4000" dirty="0" smtClean="0">
              <a:latin typeface="SkyFall Done" panose="02000000000000000000" pitchFamily="2" charset="0"/>
            </a:endParaRPr>
          </a:p>
          <a:p>
            <a:pPr algn="r"/>
            <a:r>
              <a:rPr lang="en-US" sz="2800" dirty="0">
                <a:latin typeface="SkyFall Done" panose="02000000000000000000" pitchFamily="2" charset="0"/>
              </a:rPr>
              <a:t>Chris</a:t>
            </a:r>
            <a:r>
              <a:rPr lang="en-US" sz="2800" dirty="0"/>
              <a:t>@</a:t>
            </a:r>
            <a:r>
              <a:rPr lang="en-US" sz="2800" dirty="0">
                <a:latin typeface="SkyFall Done" panose="02000000000000000000" pitchFamily="2" charset="0"/>
              </a:rPr>
              <a:t>WaterOxConsulting</a:t>
            </a:r>
            <a:r>
              <a:rPr lang="en-US" sz="3600" dirty="0"/>
              <a:t>.</a:t>
            </a:r>
            <a:r>
              <a:rPr lang="en-US" sz="2000" dirty="0">
                <a:latin typeface="SkyFall Done" panose="02000000000000000000" pitchFamily="2" charset="0"/>
              </a:rPr>
              <a:t>com</a:t>
            </a:r>
            <a:endParaRPr lang="en-US" sz="4000" dirty="0">
              <a:latin typeface="SkyFall Done" panose="02000000000000000000" pitchFamily="2" charset="0"/>
            </a:endParaRPr>
          </a:p>
          <a:p>
            <a:pPr algn="r"/>
            <a:endParaRPr lang="en-US" sz="4000" dirty="0"/>
          </a:p>
        </p:txBody>
      </p:sp>
    </p:spTree>
    <p:extLst>
      <p:ext uri="{BB962C8B-B14F-4D97-AF65-F5344CB8AC3E}">
        <p14:creationId xmlns:p14="http://schemas.microsoft.com/office/powerpoint/2010/main" val="3661713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282543" y="800553"/>
            <a:ext cx="4299857" cy="7524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SkyFall Done" panose="02000000000000000000" pitchFamily="2" charset="0"/>
              </a:rPr>
              <a:t>References</a:t>
            </a:r>
            <a:endParaRPr lang="en-US" sz="4000" dirty="0">
              <a:latin typeface="SkyFall Done" panose="02000000000000000000" pitchFamily="2" charset="0"/>
            </a:endParaRPr>
          </a:p>
        </p:txBody>
      </p:sp>
      <p:pic>
        <p:nvPicPr>
          <p:cNvPr id="1032" name="Picture 8" descr="http://cdn.astonmartin.com/sitefinity/generic-carousel/vh_113_exterior_side_toright.jpg?sfvrsn=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712" y="3958919"/>
            <a:ext cx="10846253" cy="515197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24115" y="1313317"/>
            <a:ext cx="7507514" cy="3679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Securing SQL Server Second Edition</a:t>
            </a:r>
          </a:p>
          <a:p>
            <a:pPr lvl="1" algn="just"/>
            <a:r>
              <a:rPr lang="en-US" dirty="0" smtClean="0"/>
              <a:t>Denny Cherry</a:t>
            </a:r>
          </a:p>
          <a:p>
            <a:pPr algn="just"/>
            <a:r>
              <a:rPr lang="en-US" dirty="0" smtClean="0"/>
              <a:t>Microsoft SQL Server 2012 Security Cookbook</a:t>
            </a:r>
          </a:p>
          <a:p>
            <a:pPr lvl="1" algn="just"/>
            <a:r>
              <a:rPr lang="en-US" dirty="0" smtClean="0"/>
              <a:t>Rudi </a:t>
            </a:r>
            <a:r>
              <a:rPr lang="en-US" dirty="0" err="1" smtClean="0"/>
              <a:t>Bruchez</a:t>
            </a:r>
            <a:endParaRPr lang="en-US" dirty="0" smtClean="0"/>
          </a:p>
          <a:p>
            <a:pPr algn="just"/>
            <a:r>
              <a:rPr lang="en-US" dirty="0" smtClean="0"/>
              <a:t>MSDN / BOL</a:t>
            </a:r>
          </a:p>
          <a:p>
            <a:pPr algn="just"/>
            <a:r>
              <a:rPr lang="en-US" dirty="0" smtClean="0"/>
              <a:t>Personal Experience</a:t>
            </a:r>
          </a:p>
          <a:p>
            <a:pPr marL="0" indent="0" algn="just">
              <a:buNone/>
            </a:pPr>
            <a:endParaRPr lang="en-US" sz="1200" dirty="0" smtClean="0"/>
          </a:p>
          <a:p>
            <a:pPr marL="0" indent="0" algn="just">
              <a:buNone/>
            </a:pPr>
            <a:endParaRPr lang="en-US" sz="1200" dirty="0"/>
          </a:p>
          <a:p>
            <a:pPr marL="0" indent="0" algn="just">
              <a:buNone/>
            </a:pPr>
            <a:r>
              <a:rPr lang="en-US" sz="1050" dirty="0" smtClean="0"/>
              <a:t>* All images are copyright of their owners and are used strictly in an educational manner</a:t>
            </a:r>
          </a:p>
          <a:p>
            <a:pPr lvl="1" algn="just"/>
            <a:endParaRPr lang="en-US" dirty="0" smtClean="0"/>
          </a:p>
        </p:txBody>
      </p:sp>
    </p:spTree>
    <p:extLst>
      <p:ext uri="{BB962C8B-B14F-4D97-AF65-F5344CB8AC3E}">
        <p14:creationId xmlns:p14="http://schemas.microsoft.com/office/powerpoint/2010/main" val="373219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Local Service Accounts</a:t>
            </a:r>
            <a:endParaRPr lang="en-US" sz="3200" dirty="0">
              <a:latin typeface="SkyFall Done" panose="02000000000000000000" pitchFamily="2" charset="0"/>
            </a:endParaRPr>
          </a:p>
        </p:txBody>
      </p:sp>
      <p:sp>
        <p:nvSpPr>
          <p:cNvPr id="3" name="Content Placeholder 2"/>
          <p:cNvSpPr>
            <a:spLocks noGrp="1"/>
          </p:cNvSpPr>
          <p:nvPr>
            <p:ph idx="1"/>
          </p:nvPr>
        </p:nvSpPr>
        <p:spPr>
          <a:xfrm>
            <a:off x="3676650" y="1825625"/>
            <a:ext cx="7677150" cy="3239861"/>
          </a:xfrm>
        </p:spPr>
        <p:txBody>
          <a:bodyPr>
            <a:normAutofit/>
          </a:bodyPr>
          <a:lstStyle/>
          <a:p>
            <a:pPr algn="just"/>
            <a:r>
              <a:rPr lang="en-US" dirty="0" smtClean="0"/>
              <a:t>Used more often than it should be</a:t>
            </a:r>
          </a:p>
          <a:p>
            <a:pPr lvl="1" algn="just"/>
            <a:r>
              <a:rPr lang="en-US" dirty="0" smtClean="0"/>
              <a:t>Accounts had local admin rights</a:t>
            </a:r>
          </a:p>
          <a:p>
            <a:pPr algn="just"/>
            <a:r>
              <a:rPr lang="en-US" dirty="0" smtClean="0"/>
              <a:t>Not such an issue after Windows 2008</a:t>
            </a:r>
          </a:p>
          <a:p>
            <a:pPr algn="just"/>
            <a:r>
              <a:rPr lang="en-US" dirty="0" smtClean="0"/>
              <a:t>Post Windows 2008 = pseudo accounts</a:t>
            </a:r>
          </a:p>
          <a:p>
            <a:pPr lvl="1" algn="just"/>
            <a:r>
              <a:rPr lang="en-US" dirty="0" smtClean="0"/>
              <a:t>NT SERVICE\MSSQLSERVER</a:t>
            </a:r>
          </a:p>
          <a:p>
            <a:pPr lvl="1" algn="just"/>
            <a:r>
              <a:rPr lang="en-US" dirty="0" smtClean="0"/>
              <a:t>NT SERVICE\SQLSERVERAGENT</a:t>
            </a:r>
          </a:p>
          <a:p>
            <a:pPr algn="just"/>
            <a:r>
              <a:rPr lang="en-US" dirty="0"/>
              <a:t>No passwords to </a:t>
            </a:r>
            <a:r>
              <a:rPr lang="en-US" dirty="0" smtClean="0"/>
              <a:t>change	</a:t>
            </a:r>
          </a:p>
          <a:p>
            <a:pPr marL="457200" lvl="1" indent="0" algn="just">
              <a:buNone/>
            </a:pPr>
            <a:endParaRPr lang="en-US" dirty="0" smtClean="0"/>
          </a:p>
          <a:p>
            <a:pPr algn="just"/>
            <a:endParaRPr lang="en-US" dirty="0" smtClean="0"/>
          </a:p>
          <a:p>
            <a:pPr algn="just"/>
            <a:endParaRPr lang="en-US" dirty="0" smtClean="0"/>
          </a:p>
          <a:p>
            <a:pPr algn="just"/>
            <a:endParaRPr lang="en-US" dirty="0" smtClean="0"/>
          </a:p>
          <a:p>
            <a:pPr algn="just"/>
            <a:endParaRPr lang="en-US" dirty="0" smtClean="0">
              <a:latin typeface="007 GoldenEye" panose="020B0603050302020204" pitchFamily="34" charset="0"/>
            </a:endParaRPr>
          </a:p>
        </p:txBody>
      </p:sp>
      <p:sp>
        <p:nvSpPr>
          <p:cNvPr id="4" name="TextBox 3"/>
          <p:cNvSpPr txBox="1"/>
          <p:nvPr/>
        </p:nvSpPr>
        <p:spPr>
          <a:xfrm>
            <a:off x="8054414" y="6673334"/>
            <a:ext cx="1358064" cy="184666"/>
          </a:xfrm>
          <a:prstGeom prst="rect">
            <a:avLst/>
          </a:prstGeom>
          <a:noFill/>
        </p:spPr>
        <p:txBody>
          <a:bodyPr wrap="none" rtlCol="0">
            <a:spAutoFit/>
          </a:bodyPr>
          <a:lstStyle/>
          <a:p>
            <a:r>
              <a:rPr lang="en-US" sz="600" dirty="0" smtClean="0"/>
              <a:t>* Image from asseblysteakhouse.com</a:t>
            </a:r>
            <a:endParaRPr lang="en-US" sz="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4473"/>
            <a:ext cx="3676650" cy="2809875"/>
          </a:xfrm>
          <a:prstGeom prst="rect">
            <a:avLst/>
          </a:prstGeom>
        </p:spPr>
      </p:pic>
    </p:spTree>
    <p:extLst>
      <p:ext uri="{BB962C8B-B14F-4D97-AF65-F5344CB8AC3E}">
        <p14:creationId xmlns:p14="http://schemas.microsoft.com/office/powerpoint/2010/main" val="398293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Credentials and proxy Accounts</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7928429" cy="4415518"/>
          </a:xfrm>
        </p:spPr>
        <p:txBody>
          <a:bodyPr/>
          <a:lstStyle/>
          <a:p>
            <a:pPr algn="just"/>
            <a:r>
              <a:rPr lang="en-US" dirty="0" smtClean="0"/>
              <a:t>Introduced in SQL 2005</a:t>
            </a:r>
          </a:p>
          <a:p>
            <a:pPr algn="just"/>
            <a:r>
              <a:rPr lang="en-US" dirty="0" smtClean="0"/>
              <a:t>Used with SQL Agent proxy accounts</a:t>
            </a:r>
          </a:p>
          <a:p>
            <a:pPr algn="just"/>
            <a:r>
              <a:rPr lang="en-US" dirty="0" smtClean="0"/>
              <a:t>Allows SQL to impersonate another domain account</a:t>
            </a:r>
          </a:p>
          <a:p>
            <a:pPr algn="just"/>
            <a:r>
              <a:rPr lang="en-US" dirty="0" smtClean="0"/>
              <a:t>Proxy Accounts</a:t>
            </a:r>
          </a:p>
          <a:p>
            <a:pPr algn="just"/>
            <a:r>
              <a:rPr lang="en-US" dirty="0"/>
              <a:t>Tied to SQL Server credentials</a:t>
            </a:r>
          </a:p>
          <a:p>
            <a:pPr algn="just"/>
            <a:r>
              <a:rPr lang="en-US" dirty="0"/>
              <a:t>Configure specific job steps</a:t>
            </a:r>
          </a:p>
          <a:p>
            <a:pPr lvl="1" algn="just"/>
            <a:r>
              <a:rPr lang="en-US" dirty="0"/>
              <a:t>Run under different Windows account</a:t>
            </a:r>
          </a:p>
          <a:p>
            <a:pPr algn="just"/>
            <a:endParaRPr lang="en-US" dirty="0" smtClean="0"/>
          </a:p>
          <a:p>
            <a:pPr algn="just"/>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217" y="3951788"/>
            <a:ext cx="3471565" cy="3802190"/>
          </a:xfrm>
          <a:prstGeom prst="rect">
            <a:avLst/>
          </a:prstGeom>
        </p:spPr>
      </p:pic>
    </p:spTree>
    <p:extLst>
      <p:ext uri="{BB962C8B-B14F-4D97-AF65-F5344CB8AC3E}">
        <p14:creationId xmlns:p14="http://schemas.microsoft.com/office/powerpoint/2010/main" val="32030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OS Rights</a:t>
            </a:r>
            <a:endParaRPr lang="en-US" sz="3200" dirty="0">
              <a:latin typeface="SkyFall Done" panose="02000000000000000000" pitchFamily="2" charset="0"/>
            </a:endParaRPr>
          </a:p>
        </p:txBody>
      </p:sp>
      <p:sp>
        <p:nvSpPr>
          <p:cNvPr id="3" name="Content Placeholder 2"/>
          <p:cNvSpPr>
            <a:spLocks noGrp="1"/>
          </p:cNvSpPr>
          <p:nvPr>
            <p:ph idx="1"/>
          </p:nvPr>
        </p:nvSpPr>
        <p:spPr>
          <a:xfrm>
            <a:off x="2883876" y="1579442"/>
            <a:ext cx="8469923" cy="4668958"/>
          </a:xfrm>
        </p:spPr>
        <p:txBody>
          <a:bodyPr>
            <a:normAutofit lnSpcReduction="10000"/>
          </a:bodyPr>
          <a:lstStyle/>
          <a:p>
            <a:pPr algn="just"/>
            <a:r>
              <a:rPr lang="en-US" dirty="0" smtClean="0"/>
              <a:t>SQL Server</a:t>
            </a:r>
          </a:p>
          <a:p>
            <a:pPr algn="just"/>
            <a:r>
              <a:rPr lang="en-US" dirty="0" smtClean="0"/>
              <a:t>Windows System Rights</a:t>
            </a:r>
          </a:p>
          <a:p>
            <a:pPr lvl="1" algn="just"/>
            <a:r>
              <a:rPr lang="en-US" dirty="0" smtClean="0"/>
              <a:t>Log on as a service</a:t>
            </a:r>
          </a:p>
          <a:p>
            <a:pPr lvl="1" algn="just"/>
            <a:r>
              <a:rPr lang="en-US" dirty="0" smtClean="0"/>
              <a:t>Replace a process-level token</a:t>
            </a:r>
          </a:p>
          <a:p>
            <a:pPr lvl="1" algn="just"/>
            <a:r>
              <a:rPr lang="en-US" dirty="0" smtClean="0"/>
              <a:t>Adjust memory quotas for a process</a:t>
            </a:r>
          </a:p>
          <a:p>
            <a:pPr algn="just"/>
            <a:r>
              <a:rPr lang="en-US" dirty="0" smtClean="0"/>
              <a:t>NTFS Permissions</a:t>
            </a:r>
          </a:p>
          <a:p>
            <a:pPr lvl="1" algn="just"/>
            <a:r>
              <a:rPr lang="en-US" dirty="0" smtClean="0"/>
              <a:t>Pre-2008 need to add permission to data files</a:t>
            </a:r>
          </a:p>
          <a:p>
            <a:pPr lvl="1" algn="just"/>
            <a:r>
              <a:rPr lang="en-US" dirty="0" smtClean="0"/>
              <a:t>2008+  access maintained</a:t>
            </a:r>
          </a:p>
          <a:p>
            <a:pPr algn="just"/>
            <a:r>
              <a:rPr lang="en-US" dirty="0" smtClean="0"/>
              <a:t>What the DBA needs</a:t>
            </a:r>
          </a:p>
          <a:p>
            <a:pPr lvl="1" algn="just"/>
            <a:r>
              <a:rPr lang="en-US" dirty="0"/>
              <a:t>Use System Monitor to collect data through WMI</a:t>
            </a:r>
          </a:p>
          <a:p>
            <a:pPr lvl="1" algn="just"/>
            <a:r>
              <a:rPr lang="en-US" dirty="0"/>
              <a:t>Profile system performance</a:t>
            </a:r>
          </a:p>
          <a:p>
            <a:pPr algn="just"/>
            <a:endParaRPr lang="en-US" dirty="0" smtClean="0"/>
          </a:p>
          <a:p>
            <a:pPr algn="just"/>
            <a:endParaRPr lang="en-US" dirty="0" smtClean="0"/>
          </a:p>
          <a:p>
            <a:pPr lvl="1" algn="just"/>
            <a:endParaRPr lang="en-US" dirty="0" smtClean="0"/>
          </a:p>
          <a:p>
            <a:pPr algn="just"/>
            <a:endParaRPr lang="en-US" dirty="0" smtClean="0"/>
          </a:p>
        </p:txBody>
      </p:sp>
      <p:pic>
        <p:nvPicPr>
          <p:cNvPr id="5" name="Picture 2" descr="http://img2.wikia.nocookie.net/__cb20120203190139/jamesbond/images/thumb/6/67/Jame_bond_silhouette.jpg/272px-Jame_bond_silhouett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054" y="3826791"/>
            <a:ext cx="2402254" cy="422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SkyFall Done" panose="02000000000000000000" pitchFamily="2" charset="0"/>
              </a:rPr>
              <a:t>Users </a:t>
            </a:r>
            <a:r>
              <a:rPr lang="en-US" sz="3200" dirty="0" smtClean="0">
                <a:latin typeface="Elegance" panose="00000400000000000000" pitchFamily="2" charset="0"/>
                <a:ea typeface="Adobe Ming Std L" panose="02020300000000000000" pitchFamily="18" charset="-128"/>
              </a:rPr>
              <a:t>&amp; </a:t>
            </a:r>
            <a:r>
              <a:rPr lang="en-US" dirty="0" smtClean="0">
                <a:latin typeface="SkyFall Done" panose="02000000000000000000" pitchFamily="2" charset="0"/>
              </a:rPr>
              <a:t>Security</a:t>
            </a:r>
            <a:endParaRPr lang="en-US" dirty="0">
              <a:latin typeface="SkyFall Done" panose="02000000000000000000" pitchFamily="2" charset="0"/>
            </a:endParaRPr>
          </a:p>
        </p:txBody>
      </p:sp>
      <p:sp>
        <p:nvSpPr>
          <p:cNvPr id="5" name="Title 1"/>
          <p:cNvSpPr>
            <a:spLocks noGrp="1"/>
          </p:cNvSpPr>
          <p:nvPr>
            <p:ph type="ctrTitle"/>
          </p:nvPr>
        </p:nvSpPr>
        <p:spPr>
          <a:xfrm>
            <a:off x="2148114" y="1214438"/>
            <a:ext cx="9144000" cy="2387600"/>
          </a:xfrm>
        </p:spPr>
        <p:txBody>
          <a:bodyPr>
            <a:normAutofit/>
          </a:bodyPr>
          <a:lstStyle/>
          <a:p>
            <a:r>
              <a:rPr lang="en-US" sz="9600" dirty="0" smtClean="0">
                <a:latin typeface="SkyFall Done" panose="02000000000000000000" pitchFamily="2" charset="0"/>
              </a:rPr>
              <a:t>002*</a:t>
            </a:r>
            <a:endParaRPr lang="en-US" sz="9600" dirty="0">
              <a:latin typeface="SkyFall Done" panose="02000000000000000000" pitchFamily="2" charset="0"/>
            </a:endParaRPr>
          </a:p>
        </p:txBody>
      </p:sp>
    </p:spTree>
    <p:extLst>
      <p:ext uri="{BB962C8B-B14F-4D97-AF65-F5344CB8AC3E}">
        <p14:creationId xmlns:p14="http://schemas.microsoft.com/office/powerpoint/2010/main" val="270455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kyFall Done" panose="02000000000000000000" pitchFamily="2" charset="0"/>
              </a:rPr>
              <a:t>Server Roles</a:t>
            </a:r>
            <a:endParaRPr lang="en-US" sz="3200" dirty="0">
              <a:latin typeface="SkyFall Done" panose="02000000000000000000" pitchFamily="2" charset="0"/>
            </a:endParaRPr>
          </a:p>
        </p:txBody>
      </p:sp>
      <p:sp>
        <p:nvSpPr>
          <p:cNvPr id="3" name="Content Placeholder 2"/>
          <p:cNvSpPr>
            <a:spLocks noGrp="1"/>
          </p:cNvSpPr>
          <p:nvPr>
            <p:ph idx="1"/>
          </p:nvPr>
        </p:nvSpPr>
        <p:spPr>
          <a:xfrm>
            <a:off x="838200" y="1825625"/>
            <a:ext cx="10515600" cy="3239861"/>
          </a:xfrm>
        </p:spPr>
        <p:txBody>
          <a:bodyPr/>
          <a:lstStyle/>
          <a:p>
            <a:pPr algn="just"/>
            <a:r>
              <a:rPr lang="en-US" dirty="0" smtClean="0"/>
              <a:t>Fixed Roles</a:t>
            </a:r>
          </a:p>
          <a:p>
            <a:pPr lvl="1" algn="just"/>
            <a:r>
              <a:rPr lang="en-US" dirty="0" smtClean="0"/>
              <a:t>Pre-configured</a:t>
            </a:r>
          </a:p>
          <a:p>
            <a:pPr lvl="1" algn="just"/>
            <a:r>
              <a:rPr lang="en-US" dirty="0" smtClean="0"/>
              <a:t>Most famous &amp; abused: </a:t>
            </a:r>
            <a:r>
              <a:rPr lang="en-US" dirty="0" err="1" smtClean="0"/>
              <a:t>sysadmin</a:t>
            </a:r>
            <a:endParaRPr lang="en-US" dirty="0" smtClean="0"/>
          </a:p>
          <a:p>
            <a:pPr algn="just"/>
            <a:r>
              <a:rPr lang="en-US" dirty="0" smtClean="0"/>
              <a:t>User Defined Roles</a:t>
            </a:r>
          </a:p>
          <a:p>
            <a:pPr lvl="1" algn="just"/>
            <a:r>
              <a:rPr lang="en-US" dirty="0" smtClean="0"/>
              <a:t>New in 2012</a:t>
            </a:r>
          </a:p>
          <a:p>
            <a:pPr lvl="1" algn="just"/>
            <a:r>
              <a:rPr lang="en-US" dirty="0" smtClean="0"/>
              <a:t>Custom server-wide roles</a:t>
            </a:r>
          </a:p>
          <a:p>
            <a:pPr lvl="1" algn="just"/>
            <a:endParaRPr lang="en-US" dirty="0" smtClean="0"/>
          </a:p>
          <a:p>
            <a:pPr algn="just"/>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48" y="4775200"/>
            <a:ext cx="10554277" cy="2673749"/>
          </a:xfrm>
          <a:prstGeom prst="rect">
            <a:avLst/>
          </a:prstGeom>
        </p:spPr>
      </p:pic>
    </p:spTree>
    <p:extLst>
      <p:ext uri="{BB962C8B-B14F-4D97-AF65-F5344CB8AC3E}">
        <p14:creationId xmlns:p14="http://schemas.microsoft.com/office/powerpoint/2010/main" val="11578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6146</TotalTime>
  <Words>2073</Words>
  <Application>Microsoft Office PowerPoint</Application>
  <PresentationFormat>Widescreen</PresentationFormat>
  <Paragraphs>449</Paragraphs>
  <Slides>45</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Adobe Ming Std L</vt:lpstr>
      <vt:lpstr>007 GoldenEye</vt:lpstr>
      <vt:lpstr>Arial</vt:lpstr>
      <vt:lpstr>Calibri</vt:lpstr>
      <vt:lpstr>Calibri Light</vt:lpstr>
      <vt:lpstr>Elegance</vt:lpstr>
      <vt:lpstr>SkyFall Done</vt:lpstr>
      <vt:lpstr>Office Theme</vt:lpstr>
      <vt:lpstr>The Spy who  loathed me</vt:lpstr>
      <vt:lpstr>Dossier</vt:lpstr>
      <vt:lpstr>PowerPoint Presentation</vt:lpstr>
      <vt:lpstr>Service Accounts</vt:lpstr>
      <vt:lpstr>Local Service Accounts</vt:lpstr>
      <vt:lpstr>Credentials and proxy Accounts</vt:lpstr>
      <vt:lpstr>OS Rights</vt:lpstr>
      <vt:lpstr>002*</vt:lpstr>
      <vt:lpstr>Server Roles</vt:lpstr>
      <vt:lpstr>Database Roles</vt:lpstr>
      <vt:lpstr>Application Roles</vt:lpstr>
      <vt:lpstr>Client Connection Strings</vt:lpstr>
      <vt:lpstr>Endpoints</vt:lpstr>
      <vt:lpstr>SQL Password Security</vt:lpstr>
      <vt:lpstr>Contained Databases</vt:lpstr>
      <vt:lpstr>003*</vt:lpstr>
      <vt:lpstr>Backup</vt:lpstr>
      <vt:lpstr>Backup</vt:lpstr>
      <vt:lpstr>Backup Encryption</vt:lpstr>
      <vt:lpstr>Offsite storage and Restore</vt:lpstr>
      <vt:lpstr>004*</vt:lpstr>
      <vt:lpstr>Symmetric keys</vt:lpstr>
      <vt:lpstr>ASymmetric keys</vt:lpstr>
      <vt:lpstr>Certificates</vt:lpstr>
      <vt:lpstr>Service Master key</vt:lpstr>
      <vt:lpstr>Database Master key</vt:lpstr>
      <vt:lpstr>Backup the keys</vt:lpstr>
      <vt:lpstr>Extensible key management</vt:lpstr>
      <vt:lpstr>PowerPoint Presentation</vt:lpstr>
      <vt:lpstr>SQl Injection</vt:lpstr>
      <vt:lpstr>SQl Injection</vt:lpstr>
      <vt:lpstr>SQl Injection prevention</vt:lpstr>
      <vt:lpstr>Brute Force</vt:lpstr>
      <vt:lpstr>Denial of service</vt:lpstr>
      <vt:lpstr>Dedicated admin access</vt:lpstr>
      <vt:lpstr>006*</vt:lpstr>
      <vt:lpstr>Hashing</vt:lpstr>
      <vt:lpstr>Encryption</vt:lpstr>
      <vt:lpstr>Encrypting objects</vt:lpstr>
      <vt:lpstr>Transparent data encryption</vt:lpstr>
      <vt:lpstr>Transparent data encryption</vt:lpstr>
      <vt:lpstr>Encrypting data</vt:lpstr>
      <vt:lpstr>007*</vt:lpstr>
      <vt:lpstr>PowerPoint Presentation</vt:lpstr>
      <vt:lpstr>PowerPoint Presentation</vt:lpstr>
    </vt:vector>
  </TitlesOfParts>
  <Company>WaterOx Consulting,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Data</dc:title>
  <dc:creator>Microsoft account</dc:creator>
  <cp:lastModifiedBy>Microsoft account</cp:lastModifiedBy>
  <cp:revision>133</cp:revision>
  <dcterms:created xsi:type="dcterms:W3CDTF">2014-03-04T16:35:40Z</dcterms:created>
  <dcterms:modified xsi:type="dcterms:W3CDTF">2014-04-25T12:02:55Z</dcterms:modified>
</cp:coreProperties>
</file>