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68" r:id="rId3"/>
    <p:sldId id="258" r:id="rId4"/>
    <p:sldId id="266" r:id="rId5"/>
    <p:sldId id="257" r:id="rId6"/>
    <p:sldId id="267" r:id="rId7"/>
    <p:sldId id="265" r:id="rId8"/>
    <p:sldId id="259" r:id="rId9"/>
    <p:sldId id="270" r:id="rId10"/>
    <p:sldId id="260" r:id="rId11"/>
    <p:sldId id="271" r:id="rId12"/>
    <p:sldId id="261" r:id="rId13"/>
    <p:sldId id="272" r:id="rId14"/>
    <p:sldId id="262" r:id="rId15"/>
    <p:sldId id="273" r:id="rId16"/>
    <p:sldId id="263" r:id="rId17"/>
    <p:sldId id="276" r:id="rId18"/>
    <p:sldId id="275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1" autoAdjust="0"/>
    <p:restoredTop sz="76693" autoAdjust="0"/>
  </p:normalViewPr>
  <p:slideViewPr>
    <p:cSldViewPr snapToGrid="0">
      <p:cViewPr varScale="1">
        <p:scale>
          <a:sx n="136" d="100"/>
          <a:sy n="136" d="100"/>
        </p:scale>
        <p:origin x="180" y="11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290CA0-B8CD-47FD-8BF0-F6A78F3971FF}" type="datetimeFigureOut">
              <a:rPr lang="en-US" smtClean="0"/>
              <a:t>5/20/2017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387821-4DAC-4DAC-B735-F06E7DE003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09518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DBA / ETL / etc.</a:t>
            </a:r>
          </a:p>
          <a:p>
            <a:pPr lvl="1"/>
            <a:r>
              <a:rPr lang="en-US" dirty="0" smtClean="0"/>
              <a:t>Ensure data integrity at all times</a:t>
            </a:r>
          </a:p>
          <a:p>
            <a:pPr lvl="1"/>
            <a:r>
              <a:rPr lang="en-US" dirty="0" smtClean="0"/>
              <a:t>Maximize the performance of data in SQL Server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This also means to the internal customers.</a:t>
            </a:r>
          </a:p>
          <a:p>
            <a:pPr lvl="1"/>
            <a:r>
              <a:rPr lang="en-US" dirty="0" smtClean="0"/>
              <a:t>those using the data</a:t>
            </a:r>
          </a:p>
          <a:p>
            <a:pPr lvl="1"/>
            <a:r>
              <a:rPr lang="en-US" dirty="0" smtClean="0"/>
              <a:t>Provide as much as you can to keep them working.</a:t>
            </a:r>
          </a:p>
          <a:p>
            <a:pPr lvl="1"/>
            <a:r>
              <a:rPr lang="en-US" dirty="0" smtClean="0"/>
              <a:t>Slow load, no dev working = lost time and lost $$ for the company.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387821-4DAC-4DAC-B735-F06E7DE003C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2383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We all encounter it</a:t>
            </a:r>
          </a:p>
          <a:p>
            <a:r>
              <a:rPr lang="en-US" dirty="0" smtClean="0"/>
              <a:t>We all deal with it differently</a:t>
            </a:r>
          </a:p>
          <a:p>
            <a:r>
              <a:rPr lang="en-US" dirty="0" smtClean="0"/>
              <a:t>We all get frustrated</a:t>
            </a:r>
          </a:p>
          <a:p>
            <a:r>
              <a:rPr lang="en-US" dirty="0" smtClean="0"/>
              <a:t>We all want a solution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387821-4DAC-4DAC-B735-F06E7DE003C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70091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 smtClean="0"/>
              <a:t>Bulk load of data, with an</a:t>
            </a:r>
            <a:r>
              <a:rPr lang="en-US" baseline="0" dirty="0" smtClean="0"/>
              <a:t> issue somewhere in the data.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Only 4 bad records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See what happens</a:t>
            </a:r>
          </a:p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A61EA3-ACF0-4B05-A533-AC1628BCE3E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049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 smtClean="0"/>
              <a:t>RBAR load of data, with an</a:t>
            </a:r>
            <a:r>
              <a:rPr lang="en-US" baseline="0" dirty="0" smtClean="0"/>
              <a:t> issue somewhere in the data.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Only 4 bad records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See what happens – if you can wait that long</a:t>
            </a:r>
          </a:p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A61EA3-ACF0-4B05-A533-AC1628BCE3E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9371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 smtClean="0"/>
              <a:t>Railyard</a:t>
            </a:r>
            <a:r>
              <a:rPr lang="en-US" baseline="0" dirty="0" smtClean="0"/>
              <a:t> step by step load</a:t>
            </a:r>
            <a:r>
              <a:rPr lang="en-US" dirty="0" smtClean="0"/>
              <a:t>, with an</a:t>
            </a:r>
            <a:r>
              <a:rPr lang="en-US" baseline="0" dirty="0" smtClean="0"/>
              <a:t> issue somewhere in the data.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Only 4 bad records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See what happens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A61EA3-ACF0-4B05-A533-AC1628BCE3EB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35765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 smtClean="0"/>
              <a:t>Railyard</a:t>
            </a:r>
            <a:r>
              <a:rPr lang="en-US" baseline="0" dirty="0" smtClean="0"/>
              <a:t> step by step load</a:t>
            </a:r>
            <a:r>
              <a:rPr lang="en-US" dirty="0" smtClean="0"/>
              <a:t>, with an</a:t>
            </a:r>
            <a:r>
              <a:rPr lang="en-US" baseline="0" dirty="0" smtClean="0"/>
              <a:t> issue somewhere in the data.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Only 4 bad records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See what happens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A61EA3-ACF0-4B05-A533-AC1628BCE3EB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46207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DADB3-4BA5-4AE1-B3CD-9662EFDA4CA4}" type="datetimeFigureOut">
              <a:rPr lang="en-US" smtClean="0"/>
              <a:t>5/20/2017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27F39-1C6D-4B4B-824B-22B2F28B0F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8120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DADB3-4BA5-4AE1-B3CD-9662EFDA4CA4}" type="datetimeFigureOut">
              <a:rPr lang="en-US" smtClean="0"/>
              <a:t>5/20/2017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27F39-1C6D-4B4B-824B-22B2F28B0F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18905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DADB3-4BA5-4AE1-B3CD-9662EFDA4CA4}" type="datetimeFigureOut">
              <a:rPr lang="en-US" smtClean="0"/>
              <a:t>5/20/2017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27F39-1C6D-4B4B-824B-22B2F28B0F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67446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DADB3-4BA5-4AE1-B3CD-9662EFDA4CA4}" type="datetimeFigureOut">
              <a:rPr lang="en-US" smtClean="0"/>
              <a:t>5/20/2017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27F39-1C6D-4B4B-824B-22B2F28B0F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22411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DADB3-4BA5-4AE1-B3CD-9662EFDA4CA4}" type="datetimeFigureOut">
              <a:rPr lang="en-US" smtClean="0"/>
              <a:t>5/20/2017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27F39-1C6D-4B4B-824B-22B2F28B0F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4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DADB3-4BA5-4AE1-B3CD-9662EFDA4CA4}" type="datetimeFigureOut">
              <a:rPr lang="en-US" smtClean="0"/>
              <a:t>5/20/2017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27F39-1C6D-4B4B-824B-22B2F28B0F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6820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DADB3-4BA5-4AE1-B3CD-9662EFDA4CA4}" type="datetimeFigureOut">
              <a:rPr lang="en-US" smtClean="0"/>
              <a:t>5/20/2017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27F39-1C6D-4B4B-824B-22B2F28B0F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85473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DADB3-4BA5-4AE1-B3CD-9662EFDA4CA4}" type="datetimeFigureOut">
              <a:rPr lang="en-US" smtClean="0"/>
              <a:t>5/20/2017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27F39-1C6D-4B4B-824B-22B2F28B0F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7815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DADB3-4BA5-4AE1-B3CD-9662EFDA4CA4}" type="datetimeFigureOut">
              <a:rPr lang="en-US" smtClean="0"/>
              <a:t>5/20/2017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27F39-1C6D-4B4B-824B-22B2F28B0F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83694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DADB3-4BA5-4AE1-B3CD-9662EFDA4CA4}" type="datetimeFigureOut">
              <a:rPr lang="en-US" smtClean="0"/>
              <a:t>5/20/2017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27F39-1C6D-4B4B-824B-22B2F28B0F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08305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DADB3-4BA5-4AE1-B3CD-9662EFDA4CA4}" type="datetimeFigureOut">
              <a:rPr lang="en-US" smtClean="0"/>
              <a:t>5/20/2017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27F39-1C6D-4B4B-824B-22B2F28B0F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0986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2DADB3-4BA5-4AE1-B3CD-9662EFDA4CA4}" type="datetimeFigureOut">
              <a:rPr lang="en-US" smtClean="0"/>
              <a:t>5/20/2017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127F39-1C6D-4B4B-824B-22B2F28B0F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003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lmo.com/" TargetMode="External"/><Relationship Id="rId13" Type="http://schemas.openxmlformats.org/officeDocument/2006/relationships/image" Target="../media/image7.png"/><Relationship Id="rId18" Type="http://schemas.openxmlformats.org/officeDocument/2006/relationships/hyperlink" Target="http://www.wiley.com/" TargetMode="External"/><Relationship Id="rId3" Type="http://schemas.openxmlformats.org/officeDocument/2006/relationships/image" Target="../media/image2.png"/><Relationship Id="rId21" Type="http://schemas.openxmlformats.org/officeDocument/2006/relationships/image" Target="../media/image11.jpeg"/><Relationship Id="rId7" Type="http://schemas.openxmlformats.org/officeDocument/2006/relationships/image" Target="../media/image4.png"/><Relationship Id="rId12" Type="http://schemas.openxmlformats.org/officeDocument/2006/relationships/hyperlink" Target="http://www.loyola.edu/" TargetMode="External"/><Relationship Id="rId17" Type="http://schemas.openxmlformats.org/officeDocument/2006/relationships/image" Target="../media/image9.png"/><Relationship Id="rId25" Type="http://schemas.openxmlformats.org/officeDocument/2006/relationships/image" Target="../media/image14.jpeg"/><Relationship Id="rId2" Type="http://schemas.openxmlformats.org/officeDocument/2006/relationships/hyperlink" Target="http://www.solarwinds.com/dpa" TargetMode="External"/><Relationship Id="rId16" Type="http://schemas.openxmlformats.org/officeDocument/2006/relationships/hyperlink" Target="http://rd.gt/16vM6NJ" TargetMode="External"/><Relationship Id="rId20" Type="http://schemas.openxmlformats.org/officeDocument/2006/relationships/hyperlink" Target="http://www.apress.com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captechconsulting.com/" TargetMode="External"/><Relationship Id="rId11" Type="http://schemas.openxmlformats.org/officeDocument/2006/relationships/image" Target="../media/image6.png"/><Relationship Id="rId24" Type="http://schemas.openxmlformats.org/officeDocument/2006/relationships/image" Target="../media/image13.jpeg"/><Relationship Id="rId5" Type="http://schemas.openxmlformats.org/officeDocument/2006/relationships/image" Target="../media/image3.png"/><Relationship Id="rId15" Type="http://schemas.openxmlformats.org/officeDocument/2006/relationships/image" Target="../media/image8.png"/><Relationship Id="rId23" Type="http://schemas.openxmlformats.org/officeDocument/2006/relationships/image" Target="../media/image12.jpeg"/><Relationship Id="rId10" Type="http://schemas.openxmlformats.org/officeDocument/2006/relationships/hyperlink" Target="http://www.cozyroc.com/?utm_source=sqlsattorino2015&amp;utm_medium=cozyroclogo&amp;utm_campaign=sqlsatnl" TargetMode="External"/><Relationship Id="rId19" Type="http://schemas.openxmlformats.org/officeDocument/2006/relationships/image" Target="../media/image10.png"/><Relationship Id="rId4" Type="http://schemas.openxmlformats.org/officeDocument/2006/relationships/hyperlink" Target="http://www.microsoft.com/en-us/server-cloud/products/sql-server/" TargetMode="External"/><Relationship Id="rId9" Type="http://schemas.openxmlformats.org/officeDocument/2006/relationships/image" Target="../media/image5.png"/><Relationship Id="rId14" Type="http://schemas.openxmlformats.org/officeDocument/2006/relationships/hyperlink" Target="http://www.apexsql.com/" TargetMode="External"/><Relationship Id="rId22" Type="http://schemas.openxmlformats.org/officeDocument/2006/relationships/hyperlink" Target="https://www.microsoftpressstore.com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2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103408" y="189082"/>
            <a:ext cx="5362832" cy="1900923"/>
          </a:xfrm>
        </p:spPr>
        <p:txBody>
          <a:bodyPr>
            <a:normAutofit/>
          </a:bodyPr>
          <a:lstStyle/>
          <a:p>
            <a:r>
              <a:rPr lang="en-US" dirty="0"/>
              <a:t>Would You Just Load Already</a:t>
            </a:r>
            <a:r>
              <a:rPr lang="en-US" dirty="0" smtClean="0"/>
              <a:t>?!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0258" y="2184329"/>
            <a:ext cx="4335500" cy="436951"/>
          </a:xfrm>
        </p:spPr>
        <p:txBody>
          <a:bodyPr/>
          <a:lstStyle/>
          <a:p>
            <a:r>
              <a:rPr lang="en-US" dirty="0" smtClean="0"/>
              <a:t>Maximizing Your SSIS Data Load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5381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Traditional R.B.A.R. load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SQL likes to work in sets of data.</a:t>
            </a:r>
          </a:p>
          <a:p>
            <a:pPr lvl="1"/>
            <a:r>
              <a:rPr lang="en-US" dirty="0" smtClean="0"/>
              <a:t>Not always possible</a:t>
            </a:r>
          </a:p>
          <a:p>
            <a:r>
              <a:rPr lang="en-US" dirty="0" smtClean="0"/>
              <a:t>Bad records fall out</a:t>
            </a:r>
          </a:p>
          <a:p>
            <a:r>
              <a:rPr lang="en-US" dirty="0" smtClean="0"/>
              <a:t>Slow</a:t>
            </a:r>
          </a:p>
          <a:p>
            <a:r>
              <a:rPr lang="en-US" dirty="0" smtClean="0"/>
              <a:t>Really slow</a:t>
            </a:r>
          </a:p>
          <a:p>
            <a:r>
              <a:rPr lang="en-US" dirty="0" smtClean="0"/>
              <a:t>Painfully slow</a:t>
            </a:r>
          </a:p>
          <a:p>
            <a:r>
              <a:rPr lang="en-US" dirty="0" smtClean="0"/>
              <a:t>Failure is per row, rest can load</a:t>
            </a:r>
          </a:p>
        </p:txBody>
      </p:sp>
    </p:spTree>
    <p:extLst>
      <p:ext uri="{BB962C8B-B14F-4D97-AF65-F5344CB8AC3E}">
        <p14:creationId xmlns:p14="http://schemas.microsoft.com/office/powerpoint/2010/main" val="74527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8207528" y="5466719"/>
            <a:ext cx="3469218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cap="none" spc="0" dirty="0" smtClean="0">
                <a:ln/>
                <a:solidFill>
                  <a:schemeClr val="bg1">
                    <a:lumMod val="85000"/>
                  </a:schemeClr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DEMO</a:t>
            </a:r>
            <a:endParaRPr lang="en-US" sz="9600" b="1" cap="none" spc="0" dirty="0">
              <a:ln/>
              <a:solidFill>
                <a:schemeClr val="bg1">
                  <a:lumMod val="85000"/>
                </a:schemeClr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10008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" t="-2" r="-355" b="44160"/>
          <a:stretch/>
        </p:blipFill>
        <p:spPr>
          <a:xfrm>
            <a:off x="0" y="2414262"/>
            <a:ext cx="12279086" cy="4572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best of both worlds – “</a:t>
            </a:r>
            <a:r>
              <a:rPr lang="en-US" dirty="0" err="1" smtClean="0"/>
              <a:t>Railyarding</a:t>
            </a:r>
            <a:r>
              <a:rPr lang="en-US" dirty="0" smtClean="0"/>
              <a:t>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the error output redirect </a:t>
            </a:r>
            <a:endParaRPr lang="en-US" dirty="0" smtClean="0"/>
          </a:p>
          <a:p>
            <a:pPr lvl="1"/>
            <a:r>
              <a:rPr lang="en-US" dirty="0" smtClean="0"/>
              <a:t>Repeat </a:t>
            </a:r>
            <a:r>
              <a:rPr lang="en-US" dirty="0" smtClean="0"/>
              <a:t>the </a:t>
            </a:r>
            <a:r>
              <a:rPr lang="en-US" dirty="0" smtClean="0"/>
              <a:t>load </a:t>
            </a:r>
            <a:r>
              <a:rPr lang="en-US" dirty="0" smtClean="0"/>
              <a:t>in smaller batches</a:t>
            </a:r>
          </a:p>
          <a:p>
            <a:r>
              <a:rPr lang="en-US" dirty="0" smtClean="0"/>
              <a:t>Can capture </a:t>
            </a:r>
            <a:r>
              <a:rPr lang="en-US" dirty="0" smtClean="0"/>
              <a:t>the “bad” data </a:t>
            </a:r>
          </a:p>
          <a:p>
            <a:pPr lvl="1"/>
            <a:r>
              <a:rPr lang="en-US" dirty="0" smtClean="0"/>
              <a:t>Determine </a:t>
            </a:r>
            <a:r>
              <a:rPr lang="en-US" dirty="0" smtClean="0"/>
              <a:t>how to deal with it</a:t>
            </a:r>
          </a:p>
          <a:p>
            <a:r>
              <a:rPr lang="en-US" dirty="0" smtClean="0"/>
              <a:t>Able to reduce time to load “bad” data</a:t>
            </a:r>
          </a:p>
        </p:txBody>
      </p:sp>
    </p:spTree>
    <p:extLst>
      <p:ext uri="{BB962C8B-B14F-4D97-AF65-F5344CB8AC3E}">
        <p14:creationId xmlns:p14="http://schemas.microsoft.com/office/powerpoint/2010/main" val="2354725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8207528" y="5466719"/>
            <a:ext cx="3469218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cap="none" spc="0" dirty="0" smtClean="0">
                <a:ln/>
                <a:solidFill>
                  <a:schemeClr val="bg1">
                    <a:lumMod val="85000"/>
                  </a:schemeClr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DEMO</a:t>
            </a:r>
            <a:endParaRPr lang="en-US" sz="9600" b="1" cap="none" spc="0" dirty="0">
              <a:ln/>
              <a:solidFill>
                <a:schemeClr val="bg1">
                  <a:lumMod val="85000"/>
                </a:schemeClr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78454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Taking it to the next level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Migrations pose issues</a:t>
            </a:r>
          </a:p>
          <a:p>
            <a:pPr lvl="1"/>
            <a:r>
              <a:rPr lang="en-US" dirty="0" smtClean="0"/>
              <a:t>Parent child relationships</a:t>
            </a:r>
          </a:p>
          <a:p>
            <a:pPr lvl="1"/>
            <a:r>
              <a:rPr lang="en-US" dirty="0" smtClean="0"/>
              <a:t>What step did the data fall out at</a:t>
            </a:r>
          </a:p>
          <a:p>
            <a:pPr lvl="2"/>
            <a:r>
              <a:rPr lang="en-US" dirty="0" smtClean="0"/>
              <a:t>Why?</a:t>
            </a:r>
          </a:p>
          <a:p>
            <a:r>
              <a:rPr lang="en-US" dirty="0" smtClean="0"/>
              <a:t>Use this method to streamline your migrations from legacy systems or even just in simple upgrades and cleaning of your data.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3418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8207528" y="5466719"/>
            <a:ext cx="3469218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cap="none" spc="0" dirty="0" smtClean="0">
                <a:ln/>
                <a:solidFill>
                  <a:schemeClr val="bg1">
                    <a:lumMod val="85000"/>
                  </a:schemeClr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DEMO</a:t>
            </a:r>
            <a:endParaRPr lang="en-US" sz="9600" b="1" cap="none" spc="0" dirty="0">
              <a:ln/>
              <a:solidFill>
                <a:schemeClr val="bg1">
                  <a:lumMod val="85000"/>
                </a:schemeClr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22508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Dealing with bad source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3 choices</a:t>
            </a:r>
          </a:p>
          <a:p>
            <a:pPr lvl="1"/>
            <a:r>
              <a:rPr lang="en-US" dirty="0" smtClean="0"/>
              <a:t>Fix at source</a:t>
            </a:r>
          </a:p>
          <a:p>
            <a:pPr lvl="1"/>
            <a:r>
              <a:rPr lang="en-US" dirty="0" smtClean="0"/>
              <a:t>Fix in load</a:t>
            </a:r>
          </a:p>
          <a:p>
            <a:pPr lvl="1"/>
            <a:r>
              <a:rPr lang="en-US" dirty="0" smtClean="0"/>
              <a:t>Throw it out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endParaRPr lang="en-US" dirty="0"/>
          </a:p>
          <a:p>
            <a:pPr lvl="1"/>
            <a:r>
              <a:rPr lang="en-US" dirty="0" smtClean="0"/>
              <a:t>Leave as is </a:t>
            </a:r>
          </a:p>
          <a:p>
            <a:pPr lvl="1"/>
            <a:r>
              <a:rPr lang="en-US" dirty="0" smtClean="0"/>
              <a:t>Garbage in = garbage out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7768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368385" y="1152338"/>
            <a:ext cx="5632760" cy="2739211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800" b="1" dirty="0"/>
              <a:t>@CBELLDBA</a:t>
            </a:r>
          </a:p>
          <a:p>
            <a:endParaRPr lang="en-US" sz="2800" b="1" dirty="0"/>
          </a:p>
          <a:p>
            <a:r>
              <a:rPr lang="en-US" sz="2800" b="1" dirty="0"/>
              <a:t>Chris@WaterOxConsulting.com</a:t>
            </a:r>
          </a:p>
          <a:p>
            <a:endParaRPr lang="en-US" sz="2800" b="1" dirty="0"/>
          </a:p>
          <a:p>
            <a:r>
              <a:rPr lang="en-US" sz="2800" b="1" dirty="0"/>
              <a:t>WaterOxConsulting.com</a:t>
            </a:r>
          </a:p>
          <a:p>
            <a:endParaRPr lang="en-US" sz="3200" b="1" dirty="0"/>
          </a:p>
        </p:txBody>
      </p:sp>
      <p:grpSp>
        <p:nvGrpSpPr>
          <p:cNvPr id="4" name="Group 3"/>
          <p:cNvGrpSpPr/>
          <p:nvPr/>
        </p:nvGrpSpPr>
        <p:grpSpPr>
          <a:xfrm>
            <a:off x="6368386" y="4235376"/>
            <a:ext cx="2729151" cy="1501325"/>
            <a:chOff x="6021280" y="475383"/>
            <a:chExt cx="2729150" cy="1501325"/>
          </a:xfrm>
        </p:grpSpPr>
        <p:sp>
          <p:nvSpPr>
            <p:cNvPr id="5" name="Rectangle 4"/>
            <p:cNvSpPr/>
            <p:nvPr/>
          </p:nvSpPr>
          <p:spPr>
            <a:xfrm>
              <a:off x="6021280" y="475383"/>
              <a:ext cx="2729150" cy="15013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21280" y="684343"/>
              <a:ext cx="2652820" cy="1070312"/>
            </a:xfrm>
            <a:prstGeom prst="rect">
              <a:avLst/>
            </a:prstGeom>
          </p:spPr>
        </p:pic>
      </p:grpSp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7687" y="4258524"/>
            <a:ext cx="2753459" cy="1501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5869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 dpi="0" rotWithShape="1">
          <a:blip r:embed="rId2">
            <a:alphaModFix amt="75000"/>
            <a:lum/>
          </a:blip>
          <a:srcRect/>
          <a:tile tx="-5080000" ty="-508000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776856" y="1731981"/>
            <a:ext cx="5543954" cy="3046988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@CBELLDBA</a:t>
            </a:r>
          </a:p>
          <a:p>
            <a:endParaRPr lang="en-US" sz="3200" b="1" dirty="0"/>
          </a:p>
          <a:p>
            <a:r>
              <a:rPr lang="en-US" sz="3200" b="1" dirty="0" smtClean="0"/>
              <a:t>Chris@WaterOxConsulting.com</a:t>
            </a:r>
          </a:p>
          <a:p>
            <a:endParaRPr lang="en-US" sz="3200" b="1" dirty="0"/>
          </a:p>
          <a:p>
            <a:r>
              <a:rPr lang="en-US" sz="3200" b="1" dirty="0" smtClean="0"/>
              <a:t>WaterOxConsulting.com</a:t>
            </a:r>
          </a:p>
          <a:p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3374175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SolarWinds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1049" y="2474759"/>
            <a:ext cx="2460365" cy="868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Microsoft Corporation (GAP Sponsor)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608" y="2648774"/>
            <a:ext cx="2432809" cy="57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apTech Consultin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8100" y="2845805"/>
            <a:ext cx="1619250" cy="57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LMO Advertising">
            <a:hlinkClick r:id="rId8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7126" y="2767123"/>
            <a:ext cx="1619250" cy="57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OZYROC">
            <a:hlinkClick r:id="rId10"/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1537" y="4743902"/>
            <a:ext cx="1785049" cy="571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Loyola University">
            <a:hlinkClick r:id="rId12"/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4898" y="4569873"/>
            <a:ext cx="1619250" cy="852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ApexSQL">
            <a:hlinkClick r:id="rId14"/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8211" y="5747434"/>
            <a:ext cx="2238375" cy="57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Red Gate">
            <a:hlinkClick r:id="rId16"/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529" y="5566547"/>
            <a:ext cx="1827591" cy="752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Wiley">
            <a:hlinkClick r:id="rId18"/>
          </p:cNvPr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6083" y="4538680"/>
            <a:ext cx="2651499" cy="935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Apress">
            <a:hlinkClick r:id="rId20"/>
          </p:cNvPr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43733" y="4687506"/>
            <a:ext cx="2017875" cy="712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MicrosoftPress">
            <a:hlinkClick r:id="rId22"/>
          </p:cNvPr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6163" y="5722621"/>
            <a:ext cx="3032629" cy="57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1164206" y="1776007"/>
            <a:ext cx="421557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Gold Sponsors</a:t>
            </a:r>
            <a:endParaRPr lang="en-US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828822" y="1781858"/>
            <a:ext cx="44172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Silver Sponsors</a:t>
            </a:r>
            <a:endParaRPr lang="en-US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933952" y="3502752"/>
            <a:ext cx="483004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Bronze Sponsors</a:t>
            </a:r>
            <a:endParaRPr lang="en-US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828822" y="3533948"/>
            <a:ext cx="431175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Book Sponsors</a:t>
            </a:r>
            <a:endParaRPr lang="en-US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1038" name="Picture 14" descr="PASS"/>
          <p:cNvPicPr>
            <a:picLocks noChangeAspect="1" noChangeArrowheads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608" y="4677228"/>
            <a:ext cx="819150" cy="638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5596" y="300074"/>
            <a:ext cx="2996184" cy="1459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9008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 dpi="0" rotWithShape="1">
          <a:blip r:embed="rId2">
            <a:alphaModFix amt="75000"/>
            <a:lum/>
          </a:blip>
          <a:srcRect/>
          <a:tile tx="-5080000" ty="-508000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9135610" y="536374"/>
            <a:ext cx="2729150" cy="1501325"/>
            <a:chOff x="6027500" y="2678337"/>
            <a:chExt cx="2729150" cy="1501325"/>
          </a:xfrm>
        </p:grpSpPr>
        <p:sp>
          <p:nvSpPr>
            <p:cNvPr id="7" name="Rectangle 6"/>
            <p:cNvSpPr/>
            <p:nvPr/>
          </p:nvSpPr>
          <p:spPr>
            <a:xfrm>
              <a:off x="6027500" y="2678337"/>
              <a:ext cx="2729150" cy="15013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79900" y="2784281"/>
              <a:ext cx="2487850" cy="1289435"/>
            </a:xfrm>
            <a:prstGeom prst="rect">
              <a:avLst/>
            </a:prstGeom>
          </p:spPr>
        </p:pic>
      </p:grpSp>
      <p:grpSp>
        <p:nvGrpSpPr>
          <p:cNvPr id="9" name="Group 8"/>
          <p:cNvGrpSpPr/>
          <p:nvPr/>
        </p:nvGrpSpPr>
        <p:grpSpPr>
          <a:xfrm>
            <a:off x="6018485" y="2679988"/>
            <a:ext cx="2729150" cy="1501325"/>
            <a:chOff x="9169506" y="2691036"/>
            <a:chExt cx="2729150" cy="1501325"/>
          </a:xfrm>
        </p:grpSpPr>
        <p:sp>
          <p:nvSpPr>
            <p:cNvPr id="10" name="Rectangle 9"/>
            <p:cNvSpPr/>
            <p:nvPr/>
          </p:nvSpPr>
          <p:spPr>
            <a:xfrm>
              <a:off x="9169506" y="2691036"/>
              <a:ext cx="2729150" cy="15013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31667" y="3048000"/>
              <a:ext cx="2359949" cy="827085"/>
            </a:xfrm>
            <a:prstGeom prst="rect">
              <a:avLst/>
            </a:prstGeom>
          </p:spPr>
        </p:pic>
      </p:grpSp>
      <p:grpSp>
        <p:nvGrpSpPr>
          <p:cNvPr id="12" name="Group 11"/>
          <p:cNvGrpSpPr/>
          <p:nvPr/>
        </p:nvGrpSpPr>
        <p:grpSpPr>
          <a:xfrm>
            <a:off x="9135610" y="2679988"/>
            <a:ext cx="2729150" cy="1501325"/>
            <a:chOff x="9158050" y="479875"/>
            <a:chExt cx="2729150" cy="1501325"/>
          </a:xfrm>
        </p:grpSpPr>
        <p:sp>
          <p:nvSpPr>
            <p:cNvPr id="13" name="Rectangle 12"/>
            <p:cNvSpPr/>
            <p:nvPr/>
          </p:nvSpPr>
          <p:spPr>
            <a:xfrm>
              <a:off x="9158050" y="479875"/>
              <a:ext cx="2729150" cy="15013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72600" y="559449"/>
              <a:ext cx="2280776" cy="1417259"/>
            </a:xfrm>
            <a:prstGeom prst="rect">
              <a:avLst/>
            </a:prstGeom>
          </p:spPr>
        </p:pic>
      </p:grpSp>
      <p:grpSp>
        <p:nvGrpSpPr>
          <p:cNvPr id="15" name="Group 14"/>
          <p:cNvGrpSpPr/>
          <p:nvPr/>
        </p:nvGrpSpPr>
        <p:grpSpPr>
          <a:xfrm>
            <a:off x="6018485" y="536374"/>
            <a:ext cx="2729150" cy="1501325"/>
            <a:chOff x="6021280" y="475383"/>
            <a:chExt cx="2729150" cy="1501325"/>
          </a:xfrm>
        </p:grpSpPr>
        <p:sp>
          <p:nvSpPr>
            <p:cNvPr id="16" name="Rectangle 15"/>
            <p:cNvSpPr/>
            <p:nvPr/>
          </p:nvSpPr>
          <p:spPr>
            <a:xfrm>
              <a:off x="6021280" y="475383"/>
              <a:ext cx="2729150" cy="15013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21280" y="684343"/>
              <a:ext cx="2652820" cy="1070312"/>
            </a:xfrm>
            <a:prstGeom prst="rect">
              <a:avLst/>
            </a:prstGeom>
          </p:spPr>
        </p:pic>
      </p:grpSp>
      <p:pic>
        <p:nvPicPr>
          <p:cNvPr id="5" name="Picture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8485" y="4739886"/>
            <a:ext cx="2753459" cy="1501325"/>
          </a:xfrm>
          <a:prstGeom prst="rect">
            <a:avLst/>
          </a:prstGeom>
        </p:spPr>
      </p:pic>
      <p:grpSp>
        <p:nvGrpSpPr>
          <p:cNvPr id="2" name="Group 1"/>
          <p:cNvGrpSpPr/>
          <p:nvPr/>
        </p:nvGrpSpPr>
        <p:grpSpPr>
          <a:xfrm>
            <a:off x="9167360" y="4739886"/>
            <a:ext cx="2729150" cy="1496833"/>
            <a:chOff x="9167360" y="4739886"/>
            <a:chExt cx="2729150" cy="1496833"/>
          </a:xfrm>
        </p:grpSpPr>
        <p:sp>
          <p:nvSpPr>
            <p:cNvPr id="19" name="Rectangle 18"/>
            <p:cNvSpPr/>
            <p:nvPr/>
          </p:nvSpPr>
          <p:spPr>
            <a:xfrm>
              <a:off x="9167360" y="4739886"/>
              <a:ext cx="2729150" cy="149683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026" name="Picture 2" descr="https://wpengine.com/wp-content/uploads/2015/03/motley-fool-logo.png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05610" y="4929919"/>
              <a:ext cx="2652649" cy="111676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35243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75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Job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69326" y="1690688"/>
            <a:ext cx="8061959" cy="1209562"/>
          </a:xfrm>
        </p:spPr>
        <p:txBody>
          <a:bodyPr>
            <a:normAutofit/>
          </a:bodyPr>
          <a:lstStyle/>
          <a:p>
            <a:pPr lvl="1"/>
            <a:r>
              <a:rPr lang="en-US" sz="3200" dirty="0" smtClean="0"/>
              <a:t>Ensure data integrity at all times</a:t>
            </a:r>
          </a:p>
          <a:p>
            <a:pPr lvl="1"/>
            <a:r>
              <a:rPr lang="en-US" sz="3200" dirty="0" smtClean="0"/>
              <a:t>Maximize the performance of data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239493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87000"/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381500" y="250825"/>
            <a:ext cx="5882640" cy="1325563"/>
          </a:xfrm>
        </p:spPr>
        <p:txBody>
          <a:bodyPr>
            <a:normAutofit/>
          </a:bodyPr>
          <a:lstStyle/>
          <a:p>
            <a:pPr algn="ctr"/>
            <a:r>
              <a:rPr lang="en-US" sz="6600" b="1" dirty="0" smtClean="0"/>
              <a:t>Bad Data Sucks!</a:t>
            </a:r>
            <a:endParaRPr lang="en-US" sz="6600" b="1" dirty="0"/>
          </a:p>
        </p:txBody>
      </p:sp>
    </p:spTree>
    <p:extLst>
      <p:ext uri="{BB962C8B-B14F-4D97-AF65-F5344CB8AC3E}">
        <p14:creationId xmlns:p14="http://schemas.microsoft.com/office/powerpoint/2010/main" val="416107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Settings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03083"/>
            <a:ext cx="10515600" cy="4373880"/>
          </a:xfrm>
        </p:spPr>
        <p:txBody>
          <a:bodyPr>
            <a:normAutofit/>
          </a:bodyPr>
          <a:lstStyle/>
          <a:p>
            <a:r>
              <a:rPr lang="en-US" dirty="0" smtClean="0"/>
              <a:t>Rows per batch</a:t>
            </a:r>
            <a:endParaRPr lang="en-US" dirty="0"/>
          </a:p>
          <a:p>
            <a:r>
              <a:rPr lang="en-US" dirty="0" smtClean="0"/>
              <a:t>Maximum insert commit size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Why care?</a:t>
            </a:r>
            <a:endParaRPr lang="en-US" dirty="0"/>
          </a:p>
          <a:p>
            <a:pPr lvl="1"/>
            <a:r>
              <a:rPr lang="en-US" dirty="0" smtClean="0"/>
              <a:t>Control log size for large loads</a:t>
            </a:r>
          </a:p>
          <a:p>
            <a:pPr lvl="1"/>
            <a:r>
              <a:rPr lang="en-US" dirty="0" smtClean="0"/>
              <a:t>Control rollback size &amp; time </a:t>
            </a:r>
            <a:endParaRPr lang="en-US" dirty="0"/>
          </a:p>
          <a:p>
            <a:pPr lvl="1"/>
            <a:r>
              <a:rPr lang="en-US" dirty="0" smtClean="0"/>
              <a:t>Get important info on load failure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5879" y="3076396"/>
            <a:ext cx="6553200" cy="1057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7389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19" t="9029" r="35436" b="-5808"/>
          <a:stretch/>
        </p:blipFill>
        <p:spPr>
          <a:xfrm>
            <a:off x="4937760" y="0"/>
            <a:ext cx="7223760" cy="7315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/>
                </a:solidFill>
              </a:rPr>
              <a:t>“Training” your load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/>
                </a:solidFill>
              </a:rPr>
              <a:t>Think of load like a train</a:t>
            </a:r>
          </a:p>
          <a:p>
            <a:r>
              <a:rPr lang="en-US" dirty="0" smtClean="0">
                <a:solidFill>
                  <a:schemeClr val="bg2"/>
                </a:solidFill>
              </a:rPr>
              <a:t>Each row = a car on the train</a:t>
            </a:r>
          </a:p>
          <a:p>
            <a:r>
              <a:rPr lang="en-US" dirty="0" smtClean="0">
                <a:solidFill>
                  <a:schemeClr val="bg2"/>
                </a:solidFill>
              </a:rPr>
              <a:t>Some are wrong items</a:t>
            </a:r>
          </a:p>
          <a:p>
            <a:pPr lvl="1"/>
            <a:r>
              <a:rPr lang="en-US" dirty="0" smtClean="0">
                <a:solidFill>
                  <a:schemeClr val="bg2"/>
                </a:solidFill>
              </a:rPr>
              <a:t>Wrong shape, etc.</a:t>
            </a:r>
          </a:p>
          <a:p>
            <a:r>
              <a:rPr lang="en-US" dirty="0" smtClean="0">
                <a:solidFill>
                  <a:schemeClr val="bg2"/>
                </a:solidFill>
              </a:rPr>
              <a:t>What happens when you go to load each of these?</a:t>
            </a:r>
          </a:p>
          <a:p>
            <a:endParaRPr lang="en-US" dirty="0" smtClean="0">
              <a:solidFill>
                <a:schemeClr val="bg2"/>
              </a:solidFill>
            </a:endParaRPr>
          </a:p>
          <a:p>
            <a:r>
              <a:rPr lang="en-US" dirty="0" smtClean="0">
                <a:solidFill>
                  <a:schemeClr val="bg2"/>
                </a:solidFill>
              </a:rPr>
              <a:t>Let’s find out!</a:t>
            </a:r>
            <a:endParaRPr lang="en-US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186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Traditional Fast / Bulk Load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Set size of the </a:t>
            </a:r>
          </a:p>
          <a:p>
            <a:pPr lvl="1"/>
            <a:r>
              <a:rPr lang="en-US" sz="2800" dirty="0" smtClean="0"/>
              <a:t>Rows per batch</a:t>
            </a:r>
          </a:p>
          <a:p>
            <a:pPr lvl="1"/>
            <a:r>
              <a:rPr lang="en-US" sz="2800" dirty="0" smtClean="0"/>
              <a:t>Maximum insert commit size</a:t>
            </a:r>
          </a:p>
          <a:p>
            <a:r>
              <a:rPr lang="en-US" sz="3200" dirty="0" smtClean="0"/>
              <a:t>Any failure = transaction failure</a:t>
            </a:r>
          </a:p>
          <a:p>
            <a:pPr lvl="1"/>
            <a:r>
              <a:rPr lang="en-US" sz="2800" dirty="0" smtClean="0"/>
              <a:t>Rollback</a:t>
            </a:r>
          </a:p>
          <a:p>
            <a:pPr marL="457200" lvl="1" indent="0">
              <a:buNone/>
            </a:pPr>
            <a:endParaRPr lang="en-US" sz="2800" dirty="0" smtClean="0"/>
          </a:p>
          <a:p>
            <a:endParaRPr lang="en-US" sz="3200" dirty="0" smtClean="0"/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642579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8207528" y="5466719"/>
            <a:ext cx="3469218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cap="none" spc="0" dirty="0" smtClean="0">
                <a:ln/>
                <a:solidFill>
                  <a:schemeClr val="bg1">
                    <a:lumMod val="85000"/>
                  </a:schemeClr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DEMO</a:t>
            </a:r>
            <a:endParaRPr lang="en-US" sz="9600" b="1" cap="none" spc="0" dirty="0">
              <a:ln/>
              <a:solidFill>
                <a:schemeClr val="bg1">
                  <a:lumMod val="85000"/>
                </a:schemeClr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8882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531</TotalTime>
  <Words>460</Words>
  <Application>Microsoft Office PowerPoint</Application>
  <PresentationFormat>Widescreen</PresentationFormat>
  <Paragraphs>108</Paragraphs>
  <Slides>18</Slides>
  <Notes>6</Notes>
  <HiddenSlides>3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Calibri</vt:lpstr>
      <vt:lpstr>Calibri Light</vt:lpstr>
      <vt:lpstr>Office Theme</vt:lpstr>
      <vt:lpstr>Would You Just Load Already?!</vt:lpstr>
      <vt:lpstr>PowerPoint Presentation</vt:lpstr>
      <vt:lpstr>PowerPoint Presentation</vt:lpstr>
      <vt:lpstr>Our Job</vt:lpstr>
      <vt:lpstr>Bad Data Sucks!</vt:lpstr>
      <vt:lpstr>The Settings</vt:lpstr>
      <vt:lpstr>“Training” your load</vt:lpstr>
      <vt:lpstr>Traditional Fast / Bulk Load</vt:lpstr>
      <vt:lpstr>PowerPoint Presentation</vt:lpstr>
      <vt:lpstr>Traditional R.B.A.R. load</vt:lpstr>
      <vt:lpstr>PowerPoint Presentation</vt:lpstr>
      <vt:lpstr>The best of both worlds – “Railyarding”</vt:lpstr>
      <vt:lpstr>PowerPoint Presentation</vt:lpstr>
      <vt:lpstr>Taking it to the next level</vt:lpstr>
      <vt:lpstr>PowerPoint Presentation</vt:lpstr>
      <vt:lpstr>Dealing with bad source data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Would You Just Load Already?!</dc:title>
  <dc:creator>Chris Bell</dc:creator>
  <cp:lastModifiedBy>Chris Bell</cp:lastModifiedBy>
  <cp:revision>28</cp:revision>
  <dcterms:created xsi:type="dcterms:W3CDTF">2016-04-25T14:58:02Z</dcterms:created>
  <dcterms:modified xsi:type="dcterms:W3CDTF">2017-05-20T19:36:28Z</dcterms:modified>
</cp:coreProperties>
</file>